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50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268" r:id="rId2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BF6"/>
    <a:srgbClr val="0000FF"/>
    <a:srgbClr val="A5D6E3"/>
    <a:srgbClr val="76C0D4"/>
    <a:srgbClr val="8BB7FF"/>
    <a:srgbClr val="50AEC8"/>
    <a:srgbClr val="79C1D5"/>
    <a:srgbClr val="5B89C1"/>
    <a:srgbClr val="5283BE"/>
    <a:srgbClr val="97B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17B08-237E-4F8F-837E-603450E846B3}" v="646" dt="2023-04-26T00:52:36.044"/>
    <p1510:client id="{80C5756D-32E5-4689-BF37-02155187545A}" v="3821" dt="2023-04-26T04:05:47.258"/>
    <p1510:client id="{A538CF36-2643-40F2-9DBB-E68CBC60584C}" v="524" dt="2023-04-26T07:23:27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6952" autoAdjust="0"/>
  </p:normalViewPr>
  <p:slideViewPr>
    <p:cSldViewPr>
      <p:cViewPr varScale="1">
        <p:scale>
          <a:sx n="80" d="100"/>
          <a:sy n="80" d="100"/>
        </p:scale>
        <p:origin x="1435" y="53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4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9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7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번사진</a:t>
            </a:r>
            <a:r>
              <a:rPr lang="ko-KR" altLang="en-US" dirty="0"/>
              <a:t> </a:t>
            </a:r>
            <a:r>
              <a:rPr lang="en-US" altLang="ko-KR" dirty="0"/>
              <a:t>20, 100, 100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번사진</a:t>
            </a:r>
            <a:r>
              <a:rPr lang="ko-KR" altLang="en-US" dirty="0"/>
              <a:t> </a:t>
            </a:r>
            <a:r>
              <a:rPr lang="en-US" altLang="ko-KR" dirty="0"/>
              <a:t>20, 100, 1000</a:t>
            </a:r>
          </a:p>
          <a:p>
            <a:r>
              <a:rPr lang="en-US" altLang="ko-KR" dirty="0"/>
              <a:t>3</a:t>
            </a:r>
            <a:r>
              <a:rPr lang="ko-KR" altLang="en-US" dirty="0" err="1"/>
              <a:t>번사진</a:t>
            </a:r>
            <a:r>
              <a:rPr lang="ko-KR" altLang="en-US" dirty="0"/>
              <a:t> </a:t>
            </a:r>
            <a:r>
              <a:rPr lang="en-US" altLang="ko-KR" dirty="0"/>
              <a:t>20, 100, 600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1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6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5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과적합</a:t>
            </a:r>
            <a:r>
              <a:rPr lang="ko-KR" altLang="en-US" dirty="0"/>
              <a:t> 방지를 위하여 </a:t>
            </a:r>
            <a:r>
              <a:rPr lang="ko-KR" altLang="en-US" dirty="0" err="1"/>
              <a:t>히든레이어의</a:t>
            </a:r>
            <a:r>
              <a:rPr lang="ko-KR" altLang="en-US" dirty="0"/>
              <a:t> </a:t>
            </a:r>
            <a:r>
              <a:rPr lang="en-US" altLang="ko-KR" dirty="0"/>
              <a:t>20%</a:t>
            </a:r>
            <a:r>
              <a:rPr lang="ko-KR" altLang="en-US" dirty="0"/>
              <a:t>를 임의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코드</a:t>
            </a:r>
            <a:r>
              <a:rPr lang="en-US" altLang="ko-KR" dirty="0"/>
              <a:t>, </a:t>
            </a:r>
            <a:r>
              <a:rPr lang="ko-KR" altLang="en-US" dirty="0"/>
              <a:t>우측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14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 학습환경은 </a:t>
            </a:r>
            <a:r>
              <a:rPr lang="ko-KR" altLang="en-US" dirty="0" err="1"/>
              <a:t>코렙</a:t>
            </a:r>
            <a:r>
              <a:rPr lang="ko-KR" altLang="en-US" dirty="0"/>
              <a:t> 프로 플러스를 사용했고 </a:t>
            </a:r>
            <a:r>
              <a:rPr lang="en-US" altLang="ko-KR" dirty="0"/>
              <a:t>84</a:t>
            </a:r>
            <a:r>
              <a:rPr lang="ko-KR" altLang="en-US" dirty="0"/>
              <a:t>기가 메모리</a:t>
            </a:r>
            <a:r>
              <a:rPr lang="en-US" altLang="ko-KR" dirty="0"/>
              <a:t>, </a:t>
            </a:r>
            <a:r>
              <a:rPr lang="ko-KR" altLang="en-US" dirty="0"/>
              <a:t>엔비디아 </a:t>
            </a:r>
            <a:r>
              <a:rPr lang="en-US" altLang="ko-KR" dirty="0"/>
              <a:t>A100 GPU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 err="1"/>
              <a:t>코렙에서는</a:t>
            </a:r>
            <a:r>
              <a:rPr lang="ko-KR" altLang="en-US" dirty="0"/>
              <a:t> 스토리지도 중용한 역할을 하기 때문에 사양을 기술 하였습니다</a:t>
            </a:r>
            <a:r>
              <a:rPr lang="en-US" altLang="ko-KR" dirty="0"/>
              <a:t>. </a:t>
            </a:r>
            <a:r>
              <a:rPr lang="ko-KR" altLang="en-US" dirty="0" err="1"/>
              <a:t>임강혁</a:t>
            </a:r>
            <a:r>
              <a:rPr lang="ko-KR" altLang="en-US" dirty="0"/>
              <a:t> 학생은 별도의 데스크탑 환경을 구성하였는데 사양은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7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7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285127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2022.  4.  26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876256" y="6309320"/>
            <a:ext cx="2072126" cy="3834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4864493"/>
            <a:ext cx="8048120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[1</a:t>
            </a:r>
            <a:r>
              <a:rPr lang="ko-KR" altLang="en-US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박영제</a:t>
            </a:r>
            <a:r>
              <a:rPr lang="en-US" altLang="ko-KR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이정현</a:t>
            </a:r>
            <a:r>
              <a:rPr lang="en-US" altLang="ko-KR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임강혁</a:t>
            </a:r>
            <a:endParaRPr lang="ko-KR" altLang="en-US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924807"/>
            <a:chOff x="157020" y="3061083"/>
            <a:chExt cx="8712968" cy="9248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ko-KR" altLang="en-US" sz="4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4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#1 </a:t>
              </a:r>
              <a:r>
                <a:rPr lang="ko-KR" altLang="en-US" sz="4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발표</a:t>
              </a:r>
              <a:endParaRPr lang="en-US" altLang="ko-KR" sz="6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4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75608"/>
            <a:ext cx="780046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데이터 증량에 따른 모델 성능 비교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DB4C4D-2083-FC8A-1E7F-803011A2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127073"/>
              </p:ext>
            </p:extLst>
          </p:nvPr>
        </p:nvGraphicFramePr>
        <p:xfrm>
          <a:off x="424350" y="1381975"/>
          <a:ext cx="8248098" cy="4855335"/>
        </p:xfrm>
        <a:graphic>
          <a:graphicData uri="http://schemas.openxmlformats.org/drawingml/2006/table">
            <a:tbl>
              <a:tblPr/>
              <a:tblGrid>
                <a:gridCol w="1169884">
                  <a:extLst>
                    <a:ext uri="{9D8B030D-6E8A-4147-A177-3AD203B41FA5}">
                      <a16:colId xmlns:a16="http://schemas.microsoft.com/office/drawing/2014/main" val="4250341906"/>
                    </a:ext>
                  </a:extLst>
                </a:gridCol>
                <a:gridCol w="1179702">
                  <a:extLst>
                    <a:ext uri="{9D8B030D-6E8A-4147-A177-3AD203B41FA5}">
                      <a16:colId xmlns:a16="http://schemas.microsoft.com/office/drawing/2014/main" val="1020748774"/>
                    </a:ext>
                  </a:extLst>
                </a:gridCol>
                <a:gridCol w="1179703">
                  <a:extLst>
                    <a:ext uri="{9D8B030D-6E8A-4147-A177-3AD203B41FA5}">
                      <a16:colId xmlns:a16="http://schemas.microsoft.com/office/drawing/2014/main" val="3892109101"/>
                    </a:ext>
                  </a:extLst>
                </a:gridCol>
                <a:gridCol w="1179702">
                  <a:extLst>
                    <a:ext uri="{9D8B030D-6E8A-4147-A177-3AD203B41FA5}">
                      <a16:colId xmlns:a16="http://schemas.microsoft.com/office/drawing/2014/main" val="3053134892"/>
                    </a:ext>
                  </a:extLst>
                </a:gridCol>
                <a:gridCol w="1179702">
                  <a:extLst>
                    <a:ext uri="{9D8B030D-6E8A-4147-A177-3AD203B41FA5}">
                      <a16:colId xmlns:a16="http://schemas.microsoft.com/office/drawing/2014/main" val="2171629474"/>
                    </a:ext>
                  </a:extLst>
                </a:gridCol>
                <a:gridCol w="1179703">
                  <a:extLst>
                    <a:ext uri="{9D8B030D-6E8A-4147-A177-3AD203B41FA5}">
                      <a16:colId xmlns:a16="http://schemas.microsoft.com/office/drawing/2014/main" val="57141179"/>
                    </a:ext>
                  </a:extLst>
                </a:gridCol>
                <a:gridCol w="1179702">
                  <a:extLst>
                    <a:ext uri="{9D8B030D-6E8A-4147-A177-3AD203B41FA5}">
                      <a16:colId xmlns:a16="http://schemas.microsoft.com/office/drawing/2014/main" val="1575216494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균형 데이터 셋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불균형 데이터 셋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Class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Precision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Recall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F1-Score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Precision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Recall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F1-Score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Center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93.6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98.0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97.5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94.7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97.7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96.2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Donut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96.0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98.3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97.2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85.2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90.4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87.7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Edge-Loc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97.4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93.1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/>
                        <a:t>95.2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89.2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87.4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/>
                        <a:t>88.3</a:t>
                      </a:r>
                      <a:endParaRPr lang="ko-Kore-KR" altLang="en-US" sz="13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Edge-Ring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94.4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91.7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93.0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97.7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98.3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98.0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20292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Local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91.6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90.3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90.9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82.8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81.4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82.1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Near-Full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98.6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99.0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99.4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90.2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59.1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74.2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Random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96.7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96.5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96.6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83.0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90.0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86.4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915891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Scratch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98.1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98.7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98.4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80.4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73.2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76.7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045227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None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99.5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99.7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/>
                        <a:t>99.6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99.9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100.0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/>
                        <a:t>100.0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481369"/>
                  </a:ext>
                </a:extLst>
              </a:tr>
              <a:tr h="4106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/>
                        <a:t>Average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/>
                        <a:t>96.24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/>
                        <a:t>96.24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/>
                        <a:t>96.22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/>
                        <a:t>90.32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/>
                        <a:t>86.39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/>
                        <a:t>87.72</a:t>
                      </a:r>
                      <a:endParaRPr lang="ko-Kore-KR" altLang="en-US" sz="1300" b="1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33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27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79512" y="980728"/>
            <a:ext cx="780046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다양한 딥러닝 아키텍처와 </a:t>
            </a:r>
            <a:r>
              <a:rPr lang="en-US" altLang="ko-KR" sz="2000" b="1" dirty="0">
                <a:latin typeface="+mn-ea"/>
              </a:rPr>
              <a:t>CNN-WDI </a:t>
            </a:r>
            <a:r>
              <a:rPr lang="ko-KR" altLang="en-US" sz="2000" b="1" dirty="0">
                <a:latin typeface="+mn-ea"/>
              </a:rPr>
              <a:t>모델의 비교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B5F29DDE-4B99-9BEE-2467-C649DBA1A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649628" y="3717032"/>
            <a:ext cx="1921113" cy="268443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709D4B-7093-D460-043F-EDB902CE8DE3}"/>
              </a:ext>
            </a:extLst>
          </p:cNvPr>
          <p:cNvGrpSpPr/>
          <p:nvPr/>
        </p:nvGrpSpPr>
        <p:grpSpPr>
          <a:xfrm>
            <a:off x="2640484" y="3717032"/>
            <a:ext cx="1764033" cy="2689176"/>
            <a:chOff x="5580323" y="765993"/>
            <a:chExt cx="2885358" cy="47612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8E9F09-6AB0-6F97-2073-66390B6F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0323" y="765993"/>
              <a:ext cx="2885358" cy="22790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606392F-B6A8-7747-8FE7-C68FF5D5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323" y="3248230"/>
              <a:ext cx="2885358" cy="2279016"/>
            </a:xfrm>
            <a:prstGeom prst="rect">
              <a:avLst/>
            </a:prstGeom>
          </p:spPr>
        </p:pic>
      </p:grpSp>
      <p:pic>
        <p:nvPicPr>
          <p:cNvPr id="22" name="그림 6">
            <a:extLst>
              <a:ext uri="{FF2B5EF4-FFF2-40B4-BE49-F238E27FC236}">
                <a16:creationId xmlns:a16="http://schemas.microsoft.com/office/drawing/2014/main" id="{D3FD0975-A6FB-C33A-1711-99DBB474F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22800" y="3717032"/>
            <a:ext cx="1921113" cy="26844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C6117F-4458-1477-B63D-4711F1C8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600537"/>
              </p:ext>
            </p:extLst>
          </p:nvPr>
        </p:nvGraphicFramePr>
        <p:xfrm>
          <a:off x="447951" y="1381975"/>
          <a:ext cx="8228506" cy="5215377"/>
        </p:xfrm>
        <a:graphic>
          <a:graphicData uri="http://schemas.openxmlformats.org/drawingml/2006/table">
            <a:tbl>
              <a:tblPr/>
              <a:tblGrid>
                <a:gridCol w="2044259">
                  <a:extLst>
                    <a:ext uri="{9D8B030D-6E8A-4147-A177-3AD203B41FA5}">
                      <a16:colId xmlns:a16="http://schemas.microsoft.com/office/drawing/2014/main" val="4250341906"/>
                    </a:ext>
                  </a:extLst>
                </a:gridCol>
                <a:gridCol w="2061415">
                  <a:extLst>
                    <a:ext uri="{9D8B030D-6E8A-4147-A177-3AD203B41FA5}">
                      <a16:colId xmlns:a16="http://schemas.microsoft.com/office/drawing/2014/main" val="1020748774"/>
                    </a:ext>
                  </a:extLst>
                </a:gridCol>
                <a:gridCol w="2061417">
                  <a:extLst>
                    <a:ext uri="{9D8B030D-6E8A-4147-A177-3AD203B41FA5}">
                      <a16:colId xmlns:a16="http://schemas.microsoft.com/office/drawing/2014/main" val="3892109101"/>
                    </a:ext>
                  </a:extLst>
                </a:gridCol>
                <a:gridCol w="2061415">
                  <a:extLst>
                    <a:ext uri="{9D8B030D-6E8A-4147-A177-3AD203B41FA5}">
                      <a16:colId xmlns:a16="http://schemas.microsoft.com/office/drawing/2014/main" val="3053134892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Classifier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CNN-T1 (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구현 모델</a:t>
                      </a:r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CNN-WDI (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논문 모델</a:t>
                      </a:r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VGG-16 (</a:t>
                      </a: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논문 내 참조모델</a:t>
                      </a:r>
                      <a:r>
                        <a:rPr lang="en-US" altLang="ko-KR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>
                          <a:latin typeface="+mn-ea"/>
                          <a:ea typeface="+mn-ea"/>
                        </a:rPr>
                        <a:t>Training Acc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/>
                        <a:t>97.2</a:t>
                      </a:r>
                      <a:endParaRPr lang="ko-Kore-KR" altLang="en-US" sz="12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98.9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82.3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>
                          <a:latin typeface="+mn-ea"/>
                          <a:ea typeface="+mn-ea"/>
                        </a:rPr>
                        <a:t>Validation Acc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/>
                        <a:t>96.4</a:t>
                      </a:r>
                      <a:endParaRPr lang="ko-Kore-KR" altLang="en-US" sz="12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94.4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80.0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>
                          <a:latin typeface="+mn-ea"/>
                          <a:ea typeface="+mn-ea"/>
                        </a:rPr>
                        <a:t>Testing Acc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/>
                        <a:t>97.2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96.2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80.1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>
                          <a:latin typeface="+mn-ea"/>
                          <a:ea typeface="+mn-ea"/>
                        </a:rPr>
                        <a:t>Precision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91.0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96.2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b="0">
                          <a:latin typeface="+mn-ea"/>
                          <a:ea typeface="+mn-ea"/>
                        </a:rPr>
                        <a:t>80.3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+mn-ea"/>
                          <a:ea typeface="+mn-ea"/>
                        </a:rPr>
                        <a:t>Recall</a:t>
                      </a:r>
                      <a:endParaRPr lang="ko-Kore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>
                          <a:latin typeface="+mn-ea"/>
                          <a:ea typeface="+mn-ea"/>
                        </a:rPr>
                        <a:t>92.0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>
                          <a:latin typeface="+mn-ea"/>
                          <a:ea typeface="+mn-ea"/>
                        </a:rPr>
                        <a:t>96.2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>
                          <a:latin typeface="+mn-ea"/>
                          <a:ea typeface="+mn-ea"/>
                        </a:rPr>
                        <a:t>80.1</a:t>
                      </a:r>
                      <a:endParaRPr lang="ko-Kore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20292"/>
                  </a:ext>
                </a:extLst>
              </a:tr>
              <a:tr h="30424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>
                          <a:latin typeface="+mn-ea"/>
                          <a:ea typeface="+mn-ea"/>
                        </a:rPr>
                        <a:t>F1-Score</a:t>
                      </a:r>
                      <a:endParaRPr lang="ko-Kore-KR" altLang="en-US" sz="1200" b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>
                          <a:latin typeface="+mn-ea"/>
                          <a:ea typeface="+mn-ea"/>
                        </a:rPr>
                        <a:t>92.0</a:t>
                      </a:r>
                      <a:endParaRPr lang="ko-Kore-KR" altLang="en-US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>
                          <a:latin typeface="+mn-ea"/>
                          <a:ea typeface="+mn-ea"/>
                        </a:rPr>
                        <a:t>96.2</a:t>
                      </a:r>
                      <a:endParaRPr lang="ko-Kore-KR" altLang="en-US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>
                          <a:latin typeface="+mn-ea"/>
                          <a:ea typeface="+mn-ea"/>
                        </a:rPr>
                        <a:t>79.9</a:t>
                      </a:r>
                      <a:endParaRPr lang="ko-Kore-KR" altLang="en-US" sz="12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16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/>
                        <a:t>그래프</a:t>
                      </a:r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87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분류 성능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2A4F31-9BBD-7CB4-84EB-6D3A52617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0" y="1317770"/>
            <a:ext cx="3113836" cy="2638844"/>
          </a:xfrm>
          <a:prstGeom prst="rect">
            <a:avLst/>
          </a:prstGeom>
        </p:spPr>
      </p:pic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1072C7E4-68DC-FF0E-E7CE-BDBF287DC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6159"/>
              </p:ext>
            </p:extLst>
          </p:nvPr>
        </p:nvGraphicFramePr>
        <p:xfrm>
          <a:off x="521796" y="4165452"/>
          <a:ext cx="8340367" cy="1600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91481">
                  <a:extLst>
                    <a:ext uri="{9D8B030D-6E8A-4147-A177-3AD203B41FA5}">
                      <a16:colId xmlns:a16="http://schemas.microsoft.com/office/drawing/2014/main" val="4065311178"/>
                    </a:ext>
                  </a:extLst>
                </a:gridCol>
                <a:gridCol w="1191481">
                  <a:extLst>
                    <a:ext uri="{9D8B030D-6E8A-4147-A177-3AD203B41FA5}">
                      <a16:colId xmlns:a16="http://schemas.microsoft.com/office/drawing/2014/main" val="3219897365"/>
                    </a:ext>
                  </a:extLst>
                </a:gridCol>
                <a:gridCol w="1191481">
                  <a:extLst>
                    <a:ext uri="{9D8B030D-6E8A-4147-A177-3AD203B41FA5}">
                      <a16:colId xmlns:a16="http://schemas.microsoft.com/office/drawing/2014/main" val="1433176911"/>
                    </a:ext>
                  </a:extLst>
                </a:gridCol>
                <a:gridCol w="1191481">
                  <a:extLst>
                    <a:ext uri="{9D8B030D-6E8A-4147-A177-3AD203B41FA5}">
                      <a16:colId xmlns:a16="http://schemas.microsoft.com/office/drawing/2014/main" val="1642118803"/>
                    </a:ext>
                  </a:extLst>
                </a:gridCol>
                <a:gridCol w="1191481">
                  <a:extLst>
                    <a:ext uri="{9D8B030D-6E8A-4147-A177-3AD203B41FA5}">
                      <a16:colId xmlns:a16="http://schemas.microsoft.com/office/drawing/2014/main" val="2292328304"/>
                    </a:ext>
                  </a:extLst>
                </a:gridCol>
                <a:gridCol w="1191481">
                  <a:extLst>
                    <a:ext uri="{9D8B030D-6E8A-4147-A177-3AD203B41FA5}">
                      <a16:colId xmlns:a16="http://schemas.microsoft.com/office/drawing/2014/main" val="2094748487"/>
                    </a:ext>
                  </a:extLst>
                </a:gridCol>
                <a:gridCol w="1191481">
                  <a:extLst>
                    <a:ext uri="{9D8B030D-6E8A-4147-A177-3AD203B41FA5}">
                      <a16:colId xmlns:a16="http://schemas.microsoft.com/office/drawing/2014/main" val="3063011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 err="1"/>
                        <a:t>Classifer</a:t>
                      </a:r>
                      <a:endParaRPr lang="ko-Kore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/>
                        <a:t>Training Acc</a:t>
                      </a:r>
                      <a:endParaRPr lang="ko-Kore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/>
                        <a:t>Validation</a:t>
                      </a:r>
                    </a:p>
                    <a:p>
                      <a:pPr algn="ctr"/>
                      <a:r>
                        <a:rPr lang="en-US" altLang="ko-Kore-KR" sz="1300" b="1" dirty="0"/>
                        <a:t>Acc</a:t>
                      </a:r>
                      <a:endParaRPr lang="ko-Kore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/>
                        <a:t>Testing Acc</a:t>
                      </a:r>
                      <a:endParaRPr lang="ko-Kore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/>
                        <a:t>Precision</a:t>
                      </a:r>
                      <a:endParaRPr lang="ko-Kore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/>
                        <a:t>Recall</a:t>
                      </a:r>
                      <a:endParaRPr lang="ko-Kore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/>
                        <a:t>F1-Score</a:t>
                      </a:r>
                      <a:endParaRPr lang="ko-Kore-KR" altLang="en-US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24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CNN-T1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97.2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96.4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97.2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91.0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92.0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92.0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3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CNN-WDI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98.9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94.4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96.2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96.2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96.2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96.2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628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VGG-16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82.3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80.0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80.1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80.3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80.1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79.9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52042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6E7252C-D854-E072-9448-8D3527490FF6}"/>
              </a:ext>
            </a:extLst>
          </p:cNvPr>
          <p:cNvSpPr txBox="1"/>
          <p:nvPr/>
        </p:nvSpPr>
        <p:spPr>
          <a:xfrm>
            <a:off x="3446124" y="1419372"/>
            <a:ext cx="54946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AutoNum type="arabicPeriod"/>
            </a:pPr>
            <a:r>
              <a:rPr lang="ko-KR" altLang="en-US" sz="1200" b="1" dirty="0">
                <a:latin typeface="+mn-ea"/>
              </a:rPr>
              <a:t>구현모델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ore-KR" sz="1200" b="1" dirty="0">
                <a:latin typeface="+mn-ea"/>
              </a:rPr>
              <a:t>CNN-T1)</a:t>
            </a:r>
            <a:r>
              <a:rPr lang="ko-KR" altLang="en-US" sz="1200" b="1" dirty="0">
                <a:latin typeface="+mn-ea"/>
              </a:rPr>
              <a:t>과 기존모델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ore-KR" sz="1200" b="1" dirty="0">
                <a:latin typeface="+mn-ea"/>
              </a:rPr>
              <a:t>CNN-WDI) </a:t>
            </a:r>
            <a:r>
              <a:rPr lang="ko-KR" altLang="en-US" sz="1200" b="1" dirty="0">
                <a:latin typeface="+mn-ea"/>
              </a:rPr>
              <a:t>성능 비교</a:t>
            </a:r>
          </a:p>
          <a:p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학습 데이터셋에서는 </a:t>
            </a:r>
            <a:r>
              <a:rPr lang="en-US" altLang="ko-Kore-KR" sz="1200" dirty="0">
                <a:latin typeface="+mn-ea"/>
              </a:rPr>
              <a:t>CNN-WDI</a:t>
            </a:r>
            <a:r>
              <a:rPr lang="ko-KR" altLang="en-US" sz="1200" dirty="0">
                <a:latin typeface="+mn-ea"/>
              </a:rPr>
              <a:t>가 높은 정확도를 보임</a:t>
            </a:r>
          </a:p>
          <a:p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검증 데이터셋에서는 </a:t>
            </a:r>
            <a:r>
              <a:rPr lang="en-US" altLang="ko-Kore-KR" sz="1200" dirty="0">
                <a:latin typeface="+mn-ea"/>
              </a:rPr>
              <a:t>CNN-T1</a:t>
            </a:r>
            <a:r>
              <a:rPr lang="ko-KR" altLang="en-US" sz="1200" dirty="0">
                <a:latin typeface="+mn-ea"/>
              </a:rPr>
              <a:t>이 더 높은 정확도를 보임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정밀도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재현율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ore-KR" sz="1200" dirty="0">
                <a:latin typeface="+mn-ea"/>
              </a:rPr>
              <a:t>F1-score  </a:t>
            </a:r>
            <a:r>
              <a:rPr lang="ko-KR" altLang="en-US" sz="1200" dirty="0">
                <a:latin typeface="+mn-ea"/>
              </a:rPr>
              <a:t>균형 상태 </a:t>
            </a:r>
            <a:r>
              <a:rPr lang="en-US" altLang="ko-Kore-KR" sz="1200" dirty="0">
                <a:latin typeface="+mn-ea"/>
              </a:rPr>
              <a:t>CNN-WDI</a:t>
            </a:r>
            <a:r>
              <a:rPr lang="ko-KR" altLang="en-US" sz="1200" dirty="0">
                <a:latin typeface="+mn-ea"/>
              </a:rPr>
              <a:t>는 정밀도가 높은 편 결론적으로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두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모델은 서로 성능이 비슷한 수준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구현모델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ore-KR" sz="1200" b="1" dirty="0">
                <a:latin typeface="+mn-ea"/>
              </a:rPr>
              <a:t>CNN-T1)</a:t>
            </a:r>
            <a:r>
              <a:rPr lang="ko-KR" altLang="en-US" sz="1200" b="1" dirty="0">
                <a:latin typeface="+mn-ea"/>
              </a:rPr>
              <a:t>의 개선점</a:t>
            </a:r>
          </a:p>
          <a:p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모델의 파라미터를 더 세밀하게 조절</a:t>
            </a:r>
          </a:p>
          <a:p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데이터 전처리 과정을 추가</a:t>
            </a:r>
          </a:p>
          <a:p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다른 모델 아키텍처 시도</a:t>
            </a:r>
          </a:p>
          <a:p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중요한 클래스에 집중 필요</a:t>
            </a:r>
            <a:endParaRPr lang="ko-Kore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25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결과 및 토의</a:t>
            </a:r>
            <a:endParaRPr lang="en-US" altLang="ko-KR" sz="3200" dirty="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82572" y="951031"/>
            <a:ext cx="8706254" cy="5134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토의 및 개선점</a:t>
            </a:r>
          </a:p>
          <a:p>
            <a:endParaRPr lang="ko-KR" altLang="en-US" sz="1600" b="0" u="none" strike="noStrike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 </a:t>
            </a:r>
            <a:r>
              <a:rPr lang="en-US" altLang="ko-KR" sz="1200" b="1" dirty="0" err="1">
                <a:latin typeface="맑은 고딕"/>
                <a:ea typeface="맑은 고딕"/>
              </a:rPr>
              <a:t>재미있는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프로젝트를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진행한다는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기대를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갖고</a:t>
            </a:r>
            <a:r>
              <a:rPr lang="en-US" altLang="ko-KR" sz="1200" b="1" dirty="0">
                <a:latin typeface="맑은 고딕"/>
                <a:ea typeface="맑은 고딕"/>
              </a:rPr>
              <a:t> </a:t>
            </a:r>
            <a:r>
              <a:rPr lang="en-US" altLang="ko-KR" sz="1200" b="1" dirty="0" err="1">
                <a:latin typeface="맑은 고딕"/>
                <a:ea typeface="맑은 고딕"/>
              </a:rPr>
              <a:t>열심히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진행하였으나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결과는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만족스럽지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못함</a:t>
            </a:r>
            <a:r>
              <a:rPr lang="en-US" altLang="ko-KR" sz="1200" b="1" dirty="0">
                <a:latin typeface="맑은 고딕"/>
                <a:ea typeface="맑은 고딕"/>
              </a:rPr>
              <a:t>. </a:t>
            </a:r>
            <a:endParaRPr lang="en-US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 </a:t>
            </a:r>
            <a:r>
              <a:rPr lang="en-US" altLang="ko-KR" sz="1200" b="1" dirty="0" err="1">
                <a:latin typeface="맑은 고딕"/>
                <a:ea typeface="맑은 고딕"/>
              </a:rPr>
              <a:t>실습을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위한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환경이</a:t>
            </a:r>
            <a:r>
              <a:rPr lang="en-US" altLang="ko-KR" sz="1200" b="1" dirty="0">
                <a:latin typeface="맑은 고딕"/>
                <a:ea typeface="맑은 고딕"/>
              </a:rPr>
              <a:t> </a:t>
            </a:r>
            <a:r>
              <a:rPr lang="en-US" altLang="ko-KR" sz="1200" b="1" dirty="0" err="1">
                <a:latin typeface="맑은 고딕"/>
                <a:ea typeface="맑은 고딕"/>
              </a:rPr>
              <a:t>너무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늦게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준비되어</a:t>
            </a:r>
            <a:r>
              <a:rPr lang="en-US" altLang="ko-KR" sz="1200" b="1" dirty="0">
                <a:latin typeface="맑은 고딕"/>
                <a:ea typeface="맑은 고딕"/>
              </a:rPr>
              <a:t> </a:t>
            </a:r>
            <a:r>
              <a:rPr lang="en-US" altLang="ko-KR" sz="1200" b="1" dirty="0" err="1">
                <a:latin typeface="맑은 고딕"/>
                <a:ea typeface="맑은 고딕"/>
              </a:rPr>
              <a:t>다양한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방법을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적용해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보지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못하였고</a:t>
            </a:r>
            <a:r>
              <a:rPr lang="en-US" altLang="ko-KR" sz="1200" b="1" dirty="0">
                <a:latin typeface="맑은 고딕"/>
                <a:ea typeface="맑은 고딕"/>
              </a:rPr>
              <a:t>, </a:t>
            </a:r>
            <a:r>
              <a:rPr lang="en-US" altLang="ko-KR" sz="1200" b="1" dirty="0" err="1">
                <a:latin typeface="맑은 고딕"/>
                <a:ea typeface="맑은 고딕"/>
              </a:rPr>
              <a:t>이해가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부족했음</a:t>
            </a:r>
            <a:r>
              <a:rPr lang="en-US" altLang="ko-KR" sz="1200" b="1" dirty="0">
                <a:latin typeface="맑은 고딕"/>
                <a:ea typeface="맑은 고딕"/>
              </a:rPr>
              <a:t>. </a:t>
            </a:r>
            <a:endParaRPr lang="en-US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 </a:t>
            </a:r>
            <a:r>
              <a:rPr lang="en-US" altLang="ko-KR" sz="1200" b="1" dirty="0" err="1">
                <a:latin typeface="맑은 고딕"/>
                <a:ea typeface="맑은 고딕"/>
              </a:rPr>
              <a:t>하지만</a:t>
            </a:r>
            <a:r>
              <a:rPr lang="en-US" altLang="ko-KR" sz="1200" b="1" dirty="0">
                <a:latin typeface="맑은 고딕"/>
                <a:ea typeface="맑은 고딕"/>
              </a:rPr>
              <a:t> 본 </a:t>
            </a:r>
            <a:r>
              <a:rPr lang="en-US" altLang="ko-KR" sz="1200" b="1" dirty="0" err="1">
                <a:latin typeface="맑은 고딕"/>
                <a:ea typeface="맑은 고딕"/>
              </a:rPr>
              <a:t>프로젝트를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진행하면서</a:t>
            </a:r>
            <a:r>
              <a:rPr lang="en-US" altLang="ko-KR" sz="1200" b="1" dirty="0">
                <a:latin typeface="맑은 고딕"/>
                <a:ea typeface="맑은 고딕"/>
              </a:rPr>
              <a:t> </a:t>
            </a:r>
            <a:r>
              <a:rPr lang="en-US" altLang="ko-KR" sz="1200" b="1" dirty="0" err="1">
                <a:latin typeface="맑은 고딕"/>
                <a:ea typeface="맑은 고딕"/>
              </a:rPr>
              <a:t>데이터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증량의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중요성이나</a:t>
            </a:r>
            <a:r>
              <a:rPr lang="en-US" altLang="ko-KR" sz="1200" b="1" dirty="0">
                <a:latin typeface="맑은 고딕"/>
                <a:ea typeface="맑은 고딕"/>
              </a:rPr>
              <a:t>, </a:t>
            </a:r>
            <a:r>
              <a:rPr lang="en-US" altLang="ko-KR" sz="1200" b="1" dirty="0" err="1">
                <a:latin typeface="맑은 고딕"/>
                <a:ea typeface="맑은 고딕"/>
              </a:rPr>
              <a:t>하이퍼파라미터를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어떻게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다뤄야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하는지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이해할</a:t>
            </a:r>
            <a:r>
              <a:rPr lang="en-US" altLang="ko-KR" sz="1200" b="1" dirty="0">
                <a:latin typeface="맑은 고딕"/>
                <a:ea typeface="맑은 고딕"/>
              </a:rPr>
              <a:t> 수 </a:t>
            </a:r>
            <a:r>
              <a:rPr lang="en-US" altLang="ko-KR" sz="1200" b="1" dirty="0" err="1">
                <a:latin typeface="맑은 고딕"/>
                <a:ea typeface="맑은 고딕"/>
              </a:rPr>
              <a:t>있었음</a:t>
            </a:r>
            <a:r>
              <a:rPr lang="en-US" altLang="ko-KR" sz="1200" b="1" dirty="0"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 </a:t>
            </a:r>
            <a:r>
              <a:rPr lang="en-US" altLang="ko-KR" sz="1200" b="1" dirty="0" err="1">
                <a:latin typeface="맑은 고딕"/>
                <a:ea typeface="맑은 고딕"/>
              </a:rPr>
              <a:t>저희</a:t>
            </a:r>
            <a:r>
              <a:rPr lang="en-US" altLang="ko-KR" sz="1200" b="1" dirty="0">
                <a:latin typeface="맑은 고딕"/>
                <a:ea typeface="맑은 고딕"/>
              </a:rPr>
              <a:t> 1조는 </a:t>
            </a:r>
            <a:r>
              <a:rPr lang="en-US" altLang="ko-KR" sz="1200" b="1" dirty="0" err="1">
                <a:latin typeface="맑은 고딕"/>
                <a:ea typeface="맑은 고딕"/>
              </a:rPr>
              <a:t>프레임워크</a:t>
            </a:r>
            <a:r>
              <a:rPr lang="en-US" altLang="ko-KR" sz="1200" b="1" dirty="0">
                <a:latin typeface="맑은 고딕"/>
                <a:ea typeface="맑은 고딕"/>
              </a:rPr>
              <a:t> 및 </a:t>
            </a:r>
            <a:r>
              <a:rPr lang="en-US" altLang="ko-KR" sz="1200" b="1" dirty="0" err="1">
                <a:latin typeface="맑은 고딕"/>
                <a:ea typeface="맑은 고딕"/>
              </a:rPr>
              <a:t>하이퍼파라미터</a:t>
            </a:r>
            <a:r>
              <a:rPr lang="en-US" altLang="ko-KR" sz="1200" b="1" dirty="0">
                <a:latin typeface="맑은 고딕"/>
                <a:ea typeface="맑은 고딕"/>
              </a:rPr>
              <a:t>, </a:t>
            </a:r>
            <a:r>
              <a:rPr lang="en-US" altLang="ko-KR" sz="1200" b="1" dirty="0" err="1">
                <a:latin typeface="맑은 고딕"/>
                <a:ea typeface="맑은 고딕"/>
              </a:rPr>
              <a:t>데이터증량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방법등을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바꿔가면서</a:t>
            </a:r>
            <a:r>
              <a:rPr lang="en-US" altLang="ko-KR" sz="1200" b="1" dirty="0"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atin typeface="맑은 고딕"/>
                <a:ea typeface="맑은 고딕"/>
              </a:rPr>
              <a:t>CNN을</a:t>
            </a:r>
            <a:r>
              <a:rPr lang="en-US" altLang="ko-KR" sz="1200" b="1" dirty="0">
                <a:latin typeface="맑은 고딕"/>
                <a:ea typeface="맑은 고딕"/>
              </a:rPr>
              <a:t> 더 </a:t>
            </a:r>
            <a:r>
              <a:rPr lang="en-US" altLang="ko-KR" sz="1200" b="1" dirty="0" err="1">
                <a:latin typeface="맑은 고딕"/>
                <a:ea typeface="맑은 고딕"/>
              </a:rPr>
              <a:t>진행해</a:t>
            </a:r>
            <a:r>
              <a:rPr lang="en-US" altLang="ko-KR" sz="1200" b="1" dirty="0">
                <a:latin typeface="맑은 고딕"/>
                <a:ea typeface="맑은 고딕"/>
              </a:rPr>
              <a:t> 볼 </a:t>
            </a:r>
            <a:r>
              <a:rPr lang="en-US" altLang="ko-KR" sz="1200" b="1" dirty="0" err="1">
                <a:latin typeface="맑은 고딕"/>
                <a:ea typeface="맑은 고딕"/>
              </a:rPr>
              <a:t>예정입니다</a:t>
            </a:r>
            <a:r>
              <a:rPr lang="en-US" altLang="ko-KR" sz="1200" b="1" dirty="0">
                <a:latin typeface="맑은 고딕"/>
                <a:ea typeface="맑은 고딕"/>
              </a:rPr>
              <a:t>. </a:t>
            </a:r>
            <a:endParaRPr lang="en-US" dirty="0"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 </a:t>
            </a:r>
            <a:endParaRPr lang="en-US" altLang="ko-KR" sz="1200" b="1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 </a:t>
            </a:r>
            <a:r>
              <a:rPr lang="en-US" altLang="ko-KR" sz="1200" b="1" u="none" strike="noStrike" dirty="0">
                <a:effectLst/>
                <a:latin typeface="맑은 고딕"/>
                <a:ea typeface="맑은 고딕"/>
              </a:rPr>
              <a:t>1)</a:t>
            </a:r>
            <a:r>
              <a:rPr lang="ko-KR" altLang="en-US" sz="1200" b="1" u="none" strike="noStrike" dirty="0">
                <a:effectLst/>
                <a:latin typeface="맑은 고딕"/>
                <a:ea typeface="맑은 고딕"/>
              </a:rPr>
              <a:t> 모델 </a:t>
            </a:r>
            <a:r>
              <a:rPr lang="ko-KR" altLang="en-US" sz="1200" b="1" dirty="0">
                <a:latin typeface="맑은 고딕"/>
                <a:ea typeface="맑은 고딕"/>
              </a:rPr>
              <a:t>학습</a:t>
            </a:r>
            <a:endParaRPr lang="en-US" altLang="ko-KR" sz="1200" b="1" u="none" strike="noStrike" dirty="0">
              <a:effectLst/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/>
                <a:ea typeface="맑은 고딕"/>
              </a:rPr>
              <a:t>  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en-US" altLang="ko-KR" sz="1200" b="0" u="none" strike="noStrike" dirty="0">
                <a:effectLst/>
                <a:latin typeface="맑은 고딕"/>
                <a:ea typeface="맑은 고딕"/>
              </a:rPr>
              <a:t>-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ko-KR" altLang="en-US" sz="1200" b="0" u="none" strike="noStrike" dirty="0" err="1">
                <a:effectLst/>
                <a:latin typeface="맑은 고딕"/>
                <a:ea typeface="맑은 고딕"/>
              </a:rPr>
              <a:t>과적합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en-US" altLang="ko-KR" sz="1200" b="0" u="none" strike="noStrike" dirty="0">
                <a:effectLst/>
                <a:latin typeface="맑은 고딕"/>
                <a:ea typeface="맑은 고딕"/>
              </a:rPr>
              <a:t>: </a:t>
            </a:r>
            <a:r>
              <a:rPr lang="en-US" altLang="ko-KR" sz="1200" dirty="0" err="1">
                <a:latin typeface="맑은 고딕"/>
                <a:ea typeface="맑은 고딕"/>
              </a:rPr>
              <a:t>에포크</a:t>
            </a:r>
            <a:r>
              <a:rPr lang="en-US" altLang="ko-KR" sz="1200" dirty="0">
                <a:latin typeface="맑은 고딕"/>
                <a:ea typeface="맑은 고딕"/>
              </a:rPr>
              <a:t> 5정도 </a:t>
            </a:r>
            <a:r>
              <a:rPr lang="en-US" altLang="ko-KR" sz="1200" dirty="0" err="1">
                <a:latin typeface="맑은 고딕"/>
                <a:ea typeface="맑은 고딕"/>
              </a:rPr>
              <a:t>수준에서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로스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최저</a:t>
            </a:r>
            <a:r>
              <a:rPr lang="en-US" altLang="ko-KR" sz="1200" dirty="0">
                <a:latin typeface="맑은 고딕"/>
                <a:ea typeface="맑은 고딕"/>
              </a:rPr>
              <a:t> 및 </a:t>
            </a:r>
            <a:r>
              <a:rPr lang="en-US" altLang="ko-KR" sz="1200" dirty="0" err="1">
                <a:latin typeface="맑은 고딕"/>
                <a:ea typeface="맑은 고딕"/>
              </a:rPr>
              <a:t>밸리데이션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정확도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최대를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갖는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다는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것이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일반적인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현상인가</a:t>
            </a:r>
            <a:r>
              <a:rPr lang="en-US" altLang="ko-KR" sz="1200" dirty="0">
                <a:latin typeface="맑은 고딕"/>
                <a:ea typeface="맑은 고딕"/>
              </a:rPr>
              <a:t>? </a:t>
            </a:r>
            <a:br>
              <a:rPr lang="en-US" dirty="0"/>
            </a:br>
            <a:r>
              <a:rPr lang="en-US" altLang="ko-KR" sz="1200" dirty="0">
                <a:latin typeface="맑은 고딕"/>
                <a:ea typeface="맑은 고딕"/>
              </a:rPr>
              <a:t>                 </a:t>
            </a:r>
            <a:r>
              <a:rPr lang="en-US" altLang="ko-KR" sz="1200" dirty="0" err="1">
                <a:latin typeface="맑은 고딕"/>
                <a:ea typeface="맑은 고딕"/>
              </a:rPr>
              <a:t>일반적이지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않다면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무엇이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문제인가</a:t>
            </a:r>
            <a:r>
              <a:rPr lang="en-US" altLang="ko-KR" sz="1200" dirty="0">
                <a:latin typeface="맑은 고딕"/>
                <a:ea typeface="맑은 고딕"/>
              </a:rPr>
              <a:t>? </a:t>
            </a:r>
            <a:endParaRPr lang="en-US" altLang="ko-KR" sz="1200" b="0" u="none" strike="noStrike" dirty="0">
              <a:effectLst/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/>
                <a:ea typeface="맑은 고딕"/>
              </a:rPr>
              <a:t>  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en-US" altLang="ko-KR" sz="1200" b="0" u="none" strike="noStrike" dirty="0">
                <a:effectLst/>
                <a:latin typeface="맑은 고딕"/>
                <a:ea typeface="맑은 고딕"/>
              </a:rPr>
              <a:t>-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ko-KR" altLang="en-US" sz="1200" b="0" u="none" strike="noStrike" dirty="0" err="1">
                <a:effectLst/>
                <a:latin typeface="맑은 고딕"/>
                <a:ea typeface="맑은 고딕"/>
              </a:rPr>
              <a:t>하이퍼파라미터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튜닝 </a:t>
            </a:r>
            <a:r>
              <a:rPr lang="en-US" altLang="ko-KR" sz="1200" b="0" u="none" strike="noStrike" dirty="0">
                <a:effectLst/>
                <a:latin typeface="맑은 고딕"/>
                <a:ea typeface="맑은 고딕"/>
              </a:rPr>
              <a:t>: </a:t>
            </a:r>
            <a:r>
              <a:rPr lang="en-US" altLang="ko-KR" sz="1200" dirty="0">
                <a:latin typeface="맑은 고딕"/>
                <a:ea typeface="맑은 고딕"/>
              </a:rPr>
              <a:t>epoch, </a:t>
            </a:r>
            <a:r>
              <a:rPr lang="en-US" altLang="ko-KR" sz="1200" dirty="0" err="1">
                <a:latin typeface="맑은 고딕"/>
                <a:ea typeface="맑은 고딕"/>
              </a:rPr>
              <a:t>batchSize</a:t>
            </a:r>
            <a:r>
              <a:rPr lang="en-US" altLang="ko-KR" sz="1200" dirty="0">
                <a:latin typeface="맑은 고딕"/>
                <a:ea typeface="맑은 고딕"/>
              </a:rPr>
              <a:t>, Learning rate</a:t>
            </a:r>
            <a:r>
              <a:rPr lang="ko-KR" altLang="en-US" sz="1200" dirty="0">
                <a:latin typeface="맑은 고딕"/>
                <a:ea typeface="맑은 고딕"/>
              </a:rPr>
              <a:t>튜닝 </a:t>
            </a:r>
            <a:endParaRPr lang="en-US" altLang="ko-KR" sz="1200" b="0" u="none" strike="noStrike" dirty="0">
              <a:effectLst/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/>
                <a:ea typeface="맑은 고딕"/>
              </a:rPr>
              <a:t>  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en-US" altLang="ko-KR" sz="1200" b="0" u="none" strike="noStrike" dirty="0">
                <a:effectLst/>
                <a:latin typeface="맑은 고딕"/>
                <a:ea typeface="맑은 고딕"/>
              </a:rPr>
              <a:t>-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데이터 불균형 </a:t>
            </a:r>
            <a:r>
              <a:rPr lang="en-US" altLang="ko-KR" sz="1200" b="0" u="none" strike="noStrike" dirty="0">
                <a:effectLst/>
                <a:latin typeface="맑은 고딕"/>
                <a:ea typeface="맑은 고딕"/>
              </a:rPr>
              <a:t>:</a:t>
            </a:r>
            <a:r>
              <a:rPr lang="ko-KR" altLang="en-US" sz="1200" dirty="0">
                <a:latin typeface="맑은 고딕"/>
                <a:ea typeface="맑은 고딕"/>
              </a:rPr>
              <a:t> </a:t>
            </a:r>
            <a:r>
              <a:rPr lang="ko-KR" altLang="en-US" sz="1200" dirty="0" err="1">
                <a:latin typeface="맑은 고딕"/>
                <a:ea typeface="맑은 고딕"/>
              </a:rPr>
              <a:t>어그먼테이션</a:t>
            </a:r>
            <a:r>
              <a:rPr lang="ko-KR" altLang="en-US" sz="1200" dirty="0">
                <a:latin typeface="맑은 고딕"/>
                <a:ea typeface="맑은 고딕"/>
              </a:rPr>
              <a:t> 방법 다르게 하여 결과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ko-KR" altLang="en-US" sz="1200" dirty="0">
                <a:latin typeface="맑은 고딕"/>
                <a:ea typeface="맑은 고딕"/>
              </a:rPr>
              <a:t>비교해 볼 필요 있음</a:t>
            </a:r>
            <a:endParaRPr lang="en-US" altLang="ko-KR" sz="1200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 2)</a:t>
            </a:r>
            <a:r>
              <a:rPr lang="ko-KR" altLang="en-US" sz="1200" b="1" dirty="0">
                <a:latin typeface="맑은 고딕"/>
                <a:ea typeface="맑은 고딕"/>
              </a:rPr>
              <a:t> 토의 측면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/>
                <a:ea typeface="맑은 고딕"/>
              </a:rPr>
              <a:t>   </a:t>
            </a:r>
            <a:r>
              <a:rPr lang="en-US" altLang="ko-KR" sz="1200" dirty="0">
                <a:latin typeface="맑은 고딕"/>
                <a:ea typeface="맑은 고딕"/>
              </a:rPr>
              <a:t>-</a:t>
            </a:r>
            <a:r>
              <a:rPr lang="ko-KR" altLang="en-US" sz="1200" dirty="0">
                <a:latin typeface="맑은 고딕"/>
                <a:ea typeface="맑은 고딕"/>
              </a:rPr>
              <a:t> 오프라인 모임 </a:t>
            </a:r>
            <a:r>
              <a:rPr lang="en-US" altLang="ko-KR" sz="1200" dirty="0">
                <a:latin typeface="맑은 고딕"/>
                <a:ea typeface="맑은 고딕"/>
              </a:rPr>
              <a:t>:</a:t>
            </a:r>
            <a:r>
              <a:rPr lang="ko-KR" altLang="en-US" sz="1200" dirty="0">
                <a:latin typeface="맑은 고딕"/>
                <a:ea typeface="맑은 고딕"/>
              </a:rPr>
              <a:t> 주 </a:t>
            </a:r>
            <a:r>
              <a:rPr lang="en-US" altLang="ko-KR" sz="1200" dirty="0">
                <a:latin typeface="맑은 고딕"/>
                <a:ea typeface="맑은 고딕"/>
              </a:rPr>
              <a:t>1~2</a:t>
            </a:r>
            <a:r>
              <a:rPr lang="ko-KR" altLang="en-US" sz="1200" dirty="0">
                <a:latin typeface="맑은 고딕"/>
                <a:ea typeface="맑은 고딕"/>
              </a:rPr>
              <a:t>회 오프라인 모임을 가졌고,  토의를 통해 수업내용의 이해를 높일 수 있었고, 지속적인 동기</a:t>
            </a:r>
            <a:br>
              <a:rPr lang="ko-KR" altLang="en-US" sz="1200" dirty="0">
                <a:latin typeface="맑은 고딕"/>
                <a:ea typeface="맑은 고딕"/>
              </a:rPr>
            </a:br>
            <a:r>
              <a:rPr lang="ko-KR" altLang="en-US" sz="1200" dirty="0">
                <a:latin typeface="맑은 고딕"/>
                <a:ea typeface="맑은 고딕"/>
              </a:rPr>
              <a:t>     부여가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</a:rPr>
              <a:t> 되었음. 오프라인에서 조별 모임은 생각보다 큰 효과가 있음. 그리고 2명보다 3명을 1개조로 편성하는 것이 </a:t>
            </a:r>
            <a:b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</a:rPr>
              <a:t>     </a:t>
            </a:r>
            <a:r>
              <a:rPr lang="ko-KR" altLang="en-US" sz="1200" dirty="0" err="1">
                <a:solidFill>
                  <a:srgbClr val="000000"/>
                </a:solidFill>
                <a:latin typeface="맑은 고딕"/>
                <a:ea typeface="맑은 고딕"/>
              </a:rPr>
              <a:t>부담없이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</a:rPr>
              <a:t> 모임을 유지하는 방법이라 생각함. </a:t>
            </a:r>
            <a:endParaRPr lang="en-US" altLang="ko-KR" sz="1200" dirty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730757-4EB1-0BC4-A191-07AA039E9698}"/>
              </a:ext>
            </a:extLst>
          </p:cNvPr>
          <p:cNvGrpSpPr/>
          <p:nvPr/>
        </p:nvGrpSpPr>
        <p:grpSpPr>
          <a:xfrm>
            <a:off x="5796136" y="3645024"/>
            <a:ext cx="3002426" cy="1588189"/>
            <a:chOff x="3657806" y="1772817"/>
            <a:chExt cx="7687329" cy="40663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CB141F-6EB8-B856-0B6B-232CDB8F3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806" y="1774421"/>
              <a:ext cx="2566906" cy="40308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D0FA8FA-8B90-6331-2870-81486A1E3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8676" y="1806724"/>
              <a:ext cx="2475030" cy="403244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2A64DB-1742-FBE1-0544-4FA90E16B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863" t="25850" b="15351"/>
            <a:stretch/>
          </p:blipFill>
          <p:spPr>
            <a:xfrm>
              <a:off x="8676456" y="1772817"/>
              <a:ext cx="2668679" cy="4032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492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C117CC1-AAF7-0A9C-6DD9-BF0C1889CA32}"/>
              </a:ext>
            </a:extLst>
          </p:cNvPr>
          <p:cNvSpPr/>
          <p:nvPr/>
        </p:nvSpPr>
        <p:spPr>
          <a:xfrm>
            <a:off x="423697" y="1566698"/>
            <a:ext cx="7764517" cy="1113439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데스크탑 세팅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02279" y="960884"/>
            <a:ext cx="8706254" cy="19263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ea typeface="맑은 고딕"/>
              </a:rPr>
              <a:t>   절차</a:t>
            </a:r>
            <a:endParaRPr lang="ko-KR" altLang="en-US" sz="2000" b="1" dirty="0">
              <a:ea typeface="맑은 고딕"/>
            </a:endParaRPr>
          </a:p>
          <a:p>
            <a:endParaRPr lang="ko-KR" altLang="en-US" sz="1600" b="0" u="none" strike="noStrike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/>
                <a:ea typeface="맑은 고딕"/>
              </a:rPr>
              <a:t> </a:t>
            </a:r>
            <a:r>
              <a:rPr lang="en-US" altLang="ko-KR" sz="1200" b="1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en-US" altLang="ko-KR" sz="1200" b="1">
                <a:latin typeface="맑은 고딕"/>
                <a:ea typeface="맑은 고딕"/>
              </a:rPr>
              <a:t>    </a:t>
            </a:r>
            <a:r>
              <a:rPr lang="ko-KR" altLang="en-US" sz="1400" b="1">
                <a:latin typeface="맑은 고딕"/>
                <a:ea typeface="맑은 고딕"/>
              </a:rPr>
              <a:t>그래픽카드 드라이버 설치 --&gt; </a:t>
            </a:r>
            <a:r>
              <a:rPr lang="ko-KR" altLang="en-US" sz="1400" b="1" err="1">
                <a:latin typeface="맑은 고딕"/>
                <a:ea typeface="맑은 고딕"/>
              </a:rPr>
              <a:t>Cuda</a:t>
            </a:r>
            <a:r>
              <a:rPr lang="ko-KR" altLang="en-US" sz="1400" b="1">
                <a:latin typeface="맑은 고딕"/>
                <a:ea typeface="맑은 고딕"/>
              </a:rPr>
              <a:t> 설치 --&gt; </a:t>
            </a:r>
            <a:r>
              <a:rPr lang="ko-KR" altLang="en-US" sz="1400" b="1" err="1">
                <a:latin typeface="맑은 고딕"/>
                <a:ea typeface="맑은 고딕"/>
              </a:rPr>
              <a:t>cuDNN설치</a:t>
            </a:r>
            <a:r>
              <a:rPr lang="ko-KR" altLang="en-US" sz="1400" b="1">
                <a:latin typeface="맑은 고딕"/>
                <a:ea typeface="맑은 고딕"/>
              </a:rPr>
              <a:t> --&gt; 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latin typeface="맑은 고딕"/>
                <a:ea typeface="맑은 고딕"/>
              </a:rPr>
              <a:t>     아나콘다 설치 --&gt;  가상환경 설치(버전, 프레임워크별) --&gt;  </a:t>
            </a:r>
            <a:br>
              <a:rPr lang="ko-KR" altLang="en-US" sz="1400" b="1">
                <a:latin typeface="맑은 고딕"/>
                <a:ea typeface="맑은 고딕"/>
              </a:rPr>
            </a:br>
            <a:r>
              <a:rPr lang="ko-KR" altLang="en-US" sz="1400" b="1">
                <a:latin typeface="맑은 고딕"/>
                <a:ea typeface="맑은 고딕"/>
              </a:rPr>
              <a:t>     가상환경 세팅(</a:t>
            </a:r>
            <a:r>
              <a:rPr lang="ko-KR" altLang="en-US" sz="1400" b="1" err="1">
                <a:latin typeface="맑은 고딕"/>
                <a:ea typeface="맑은 고딕"/>
              </a:rPr>
              <a:t>파이토치</a:t>
            </a:r>
            <a:r>
              <a:rPr lang="ko-KR" altLang="en-US" sz="1400" b="1">
                <a:latin typeface="맑은 고딕"/>
                <a:ea typeface="맑은 고딕"/>
              </a:rPr>
              <a:t>,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텐서플로</a:t>
            </a:r>
            <a:r>
              <a:rPr lang="ko-KR" altLang="en-US" sz="1400" b="1">
                <a:ea typeface="맑은 고딕"/>
              </a:rPr>
              <a:t>)</a:t>
            </a:r>
            <a:r>
              <a:rPr lang="ko-KR" altLang="en-US" sz="1400" b="1">
                <a:latin typeface="맑은 고딕"/>
                <a:ea typeface="맑은 고딕"/>
              </a:rPr>
              <a:t>  --&gt; </a:t>
            </a:r>
            <a:r>
              <a:rPr lang="ko-KR" altLang="en-US" sz="1400" b="1" err="1">
                <a:latin typeface="맑은 고딕"/>
                <a:ea typeface="맑은 고딕"/>
              </a:rPr>
              <a:t>커널설치</a:t>
            </a:r>
            <a:r>
              <a:rPr lang="ko-KR" altLang="en-US" sz="1400" b="1">
                <a:latin typeface="맑은 고딕"/>
                <a:ea typeface="맑은 고딕"/>
              </a:rPr>
              <a:t>  --&gt; 필요한 </a:t>
            </a:r>
            <a:r>
              <a:rPr lang="ko-KR" altLang="en-US" sz="1400" b="1" err="1">
                <a:latin typeface="맑은 고딕"/>
                <a:ea typeface="맑은 고딕"/>
              </a:rPr>
              <a:t>라리브러리</a:t>
            </a:r>
            <a:r>
              <a:rPr lang="ko-KR" altLang="en-US" sz="1400" b="1">
                <a:latin typeface="맑은 고딕"/>
                <a:ea typeface="맑은 고딕"/>
              </a:rPr>
              <a:t> 설치</a:t>
            </a:r>
            <a:endParaRPr lang="ko-KR" altLang="en-US" sz="14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>
                <a:latin typeface="맑은 고딕"/>
                <a:ea typeface="맑은 고딕"/>
              </a:rPr>
              <a:t> </a:t>
            </a:r>
            <a:r>
              <a:rPr lang="ko-KR" altLang="en-US" sz="1200" dirty="0">
                <a:latin typeface="맑은 고딕"/>
                <a:ea typeface="맑은 고딕"/>
              </a:rPr>
              <a:t> </a:t>
            </a:r>
            <a:r>
              <a:rPr lang="ko-KR" altLang="en-US" sz="1200" b="0" u="none" strike="noStrike" dirty="0">
                <a:effectLst/>
                <a:latin typeface="맑은 고딕"/>
                <a:ea typeface="맑은 고딕"/>
              </a:rPr>
              <a:t> </a:t>
            </a:r>
            <a:r>
              <a:rPr lang="ko-KR" altLang="en-US" sz="1200">
                <a:latin typeface="맑은 고딕"/>
                <a:ea typeface="맑은 고딕"/>
              </a:rPr>
              <a:t>    </a:t>
            </a:r>
            <a:endParaRPr lang="ko-KR" altLang="en-US" sz="1200" b="1"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C6400-D606-26FB-CB7E-712B893CA15B}"/>
              </a:ext>
            </a:extLst>
          </p:cNvPr>
          <p:cNvSpPr txBox="1"/>
          <p:nvPr/>
        </p:nvSpPr>
        <p:spPr>
          <a:xfrm>
            <a:off x="421728" y="2885090"/>
            <a:ext cx="7630510" cy="2272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ea typeface="맑은 고딕"/>
              </a:rPr>
              <a:t>-</a:t>
            </a:r>
            <a:r>
              <a:rPr lang="ko-KR" sz="1200">
                <a:ea typeface="맑은 고딕"/>
              </a:rPr>
              <a:t> </a:t>
            </a:r>
            <a:r>
              <a:rPr lang="ko-KR" sz="1200" err="1">
                <a:ea typeface="맑은 고딕"/>
              </a:rPr>
              <a:t>Cuda</a:t>
            </a:r>
            <a:r>
              <a:rPr lang="ko-KR" sz="1200">
                <a:ea typeface="맑은 고딕"/>
              </a:rPr>
              <a:t> 와 </a:t>
            </a:r>
            <a:r>
              <a:rPr lang="ko-KR" sz="1200" err="1">
                <a:ea typeface="맑은 고딕"/>
              </a:rPr>
              <a:t>cuDNN은</a:t>
            </a:r>
            <a:r>
              <a:rPr lang="ko-KR" sz="1200">
                <a:ea typeface="맑은 고딕"/>
              </a:rPr>
              <a:t> 전역환경에 설치(가상환경에서 설치 </a:t>
            </a:r>
            <a:r>
              <a:rPr lang="ko-KR" sz="1200" err="1">
                <a:ea typeface="맑은 고딕"/>
              </a:rPr>
              <a:t>X</a:t>
            </a:r>
            <a:r>
              <a:rPr lang="ko-KR" sz="1200">
                <a:ea typeface="맑은 고딕"/>
              </a:rPr>
              <a:t>), </a:t>
            </a:r>
            <a:r>
              <a:rPr lang="ko-KR" sz="1200" err="1">
                <a:ea typeface="맑은 고딕"/>
              </a:rPr>
              <a:t>Cuda</a:t>
            </a:r>
            <a:r>
              <a:rPr lang="ko-KR" sz="1200">
                <a:ea typeface="맑은 고딕"/>
              </a:rPr>
              <a:t> 설치 후 환경변수 추가해야 함.</a:t>
            </a:r>
            <a:r>
              <a:rPr lang="en-US" altLang="ko-KR" sz="1200">
                <a:ea typeface="맑은 고딕"/>
              </a:rPr>
              <a:t>​</a:t>
            </a:r>
            <a:endParaRPr lang="ko-KR" altLang="en-US"/>
          </a:p>
          <a:p>
            <a:pPr>
              <a:lnSpc>
                <a:spcPct val="150000"/>
              </a:lnSpc>
            </a:pPr>
            <a:r>
              <a:rPr lang="en-US" altLang="ko-KR" sz="1200">
                <a:ea typeface="맑은 고딕"/>
              </a:rPr>
              <a:t>-</a:t>
            </a:r>
            <a:r>
              <a:rPr lang="ko-KR" sz="1200">
                <a:ea typeface="맑은 고딕"/>
              </a:rPr>
              <a:t> </a:t>
            </a:r>
            <a:r>
              <a:rPr lang="ko-KR" sz="1200" err="1">
                <a:ea typeface="맑은 고딕"/>
              </a:rPr>
              <a:t>파이토치가</a:t>
            </a:r>
            <a:r>
              <a:rPr lang="ko-KR" sz="1200">
                <a:ea typeface="맑은 고딕"/>
              </a:rPr>
              <a:t> 지원하는 </a:t>
            </a:r>
            <a:r>
              <a:rPr lang="ko-KR" sz="1200" err="1">
                <a:ea typeface="맑은 고딕"/>
              </a:rPr>
              <a:t>Cuda</a:t>
            </a:r>
            <a:r>
              <a:rPr lang="ko-KR" sz="1200">
                <a:ea typeface="맑은 고딕"/>
              </a:rPr>
              <a:t> 최신버전은 11.8 이므로, </a:t>
            </a:r>
            <a:r>
              <a:rPr lang="ko-KR" sz="1200" err="1">
                <a:ea typeface="맑은 고딕"/>
              </a:rPr>
              <a:t>Cuda는</a:t>
            </a:r>
            <a:r>
              <a:rPr lang="ko-KR" sz="1200">
                <a:ea typeface="맑은 고딕"/>
              </a:rPr>
              <a:t> 11.8로 설치</a:t>
            </a:r>
            <a:r>
              <a:rPr lang="en-US" altLang="ko-KR" sz="1200">
                <a:ea typeface="맑은 고딕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sz="1200">
                <a:ea typeface="맑은 고딕"/>
              </a:rPr>
              <a:t>- </a:t>
            </a:r>
            <a:r>
              <a:rPr lang="ko-KR" sz="1200" err="1">
                <a:ea typeface="맑은 고딕"/>
              </a:rPr>
              <a:t>cuDNN은</a:t>
            </a:r>
            <a:r>
              <a:rPr lang="ko-KR" sz="1200">
                <a:ea typeface="맑은 고딕"/>
              </a:rPr>
              <a:t> </a:t>
            </a:r>
            <a:r>
              <a:rPr lang="ko-KR" sz="1200" err="1">
                <a:ea typeface="맑은 고딕"/>
              </a:rPr>
              <a:t>Cuda에</a:t>
            </a:r>
            <a:r>
              <a:rPr lang="ko-KR" sz="1200">
                <a:ea typeface="맑은 고딕"/>
              </a:rPr>
              <a:t> 맞춰 설치</a:t>
            </a:r>
            <a:r>
              <a:rPr lang="en-US" altLang="ko-KR" sz="1200">
                <a:ea typeface="맑은 고딕"/>
              </a:rPr>
              <a:t>​</a:t>
            </a:r>
            <a:endParaRPr lang="en-US"/>
          </a:p>
          <a:p>
            <a:pPr>
              <a:lnSpc>
                <a:spcPct val="150000"/>
              </a:lnSpc>
            </a:pPr>
            <a:endParaRPr lang="ko-KR" altLang="en-US" sz="120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sz="1200">
                <a:ea typeface="맑은 고딕"/>
              </a:rPr>
              <a:t>- 아나콘다 설치 후 각각의 가상환경 만듦(</a:t>
            </a:r>
            <a:r>
              <a:rPr lang="ko-KR" sz="1200" err="1">
                <a:ea typeface="맑은 고딕"/>
              </a:rPr>
              <a:t>파이토치</a:t>
            </a:r>
            <a:r>
              <a:rPr lang="ko-KR" sz="1200">
                <a:ea typeface="맑은 고딕"/>
              </a:rPr>
              <a:t>, </a:t>
            </a:r>
            <a:r>
              <a:rPr lang="ko-KR" sz="1200" err="1">
                <a:ea typeface="맑은 고딕"/>
              </a:rPr>
              <a:t>텐서플로</a:t>
            </a:r>
            <a:r>
              <a:rPr lang="ko-KR" sz="1200">
                <a:ea typeface="맑은 고딕"/>
              </a:rPr>
              <a:t>)</a:t>
            </a:r>
            <a:r>
              <a:rPr lang="en-US" altLang="ko-KR" sz="1200">
                <a:ea typeface="맑은 고딕"/>
              </a:rPr>
              <a:t>​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altLang="ko-KR" sz="1200">
                <a:ea typeface="맑은 고딕"/>
              </a:rPr>
              <a:t>-</a:t>
            </a:r>
            <a:r>
              <a:rPr lang="ko-KR" sz="1200">
                <a:ea typeface="맑은 고딕"/>
              </a:rPr>
              <a:t> </a:t>
            </a:r>
            <a:r>
              <a:rPr lang="en-US" altLang="ko-KR" sz="1200">
                <a:ea typeface="맑은 고딕"/>
              </a:rPr>
              <a:t>"</a:t>
            </a:r>
            <a:r>
              <a:rPr lang="en-US" altLang="ko-KR" sz="1200" err="1">
                <a:ea typeface="맑은 고딕"/>
              </a:rPr>
              <a:t>conda</a:t>
            </a:r>
            <a:r>
              <a:rPr lang="en-US" altLang="ko-KR" sz="1200">
                <a:ea typeface="맑은 고딕"/>
              </a:rPr>
              <a:t> activate '</a:t>
            </a:r>
            <a:r>
              <a:rPr lang="en-US" altLang="ko-KR" sz="1200" err="1">
                <a:ea typeface="맑은 고딕"/>
              </a:rPr>
              <a:t>가상환경이름</a:t>
            </a:r>
            <a:r>
              <a:rPr lang="en-US" altLang="ko-KR" sz="1200">
                <a:ea typeface="맑은 고딕"/>
              </a:rPr>
              <a:t>'"로 </a:t>
            </a:r>
            <a:r>
              <a:rPr lang="en-US" altLang="ko-KR" sz="1200" err="1">
                <a:ea typeface="맑은 고딕"/>
              </a:rPr>
              <a:t>가상환경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활성화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시키고</a:t>
            </a:r>
            <a:r>
              <a:rPr lang="en-US" altLang="ko-KR" sz="1200">
                <a:ea typeface="맑은 고딕"/>
              </a:rPr>
              <a:t>, </a:t>
            </a:r>
            <a:r>
              <a:rPr lang="en-US" altLang="ko-KR" sz="1200" err="1">
                <a:ea typeface="맑은 고딕"/>
              </a:rPr>
              <a:t>해당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프레임워크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설치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1200">
                <a:ea typeface="맑은 고딕"/>
              </a:rPr>
              <a:t>각 가상환경의 커널 설치, 기본으로 </a:t>
            </a:r>
            <a:r>
              <a:rPr lang="ko-KR" altLang="en-US" sz="1200" err="1">
                <a:ea typeface="맑은 고딕"/>
              </a:rPr>
              <a:t>ipykernel</a:t>
            </a:r>
            <a:r>
              <a:rPr lang="ko-KR" altLang="en-US" sz="1200">
                <a:ea typeface="맑은 고딕"/>
              </a:rPr>
              <a:t> 설치 후 커널 이름 만들어 줌</a:t>
            </a:r>
            <a:endParaRPr lang="ko-KR" altLang="en-US"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1200">
                <a:ea typeface="맑은 고딕"/>
              </a:rPr>
              <a:t>​</a:t>
            </a:r>
            <a:r>
              <a:rPr lang="ko-KR" altLang="en-US" sz="1200">
                <a:ea typeface="맑은 고딕"/>
              </a:rPr>
              <a:t>각 가상환경에 필요한 라이브러리 설치(생략가능, </a:t>
            </a:r>
            <a:r>
              <a:rPr lang="ko-KR" altLang="en-US" sz="1200" err="1">
                <a:ea typeface="맑은 고딕"/>
              </a:rPr>
              <a:t>아무때나</a:t>
            </a:r>
            <a:r>
              <a:rPr lang="ko-KR" altLang="en-US" sz="1200">
                <a:ea typeface="맑은 고딕"/>
              </a:rPr>
              <a:t> 필요한 라이브러리 설치)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A4B1D6-7814-14F0-9EBF-541718F1C0B5}"/>
              </a:ext>
            </a:extLst>
          </p:cNvPr>
          <p:cNvSpPr/>
          <p:nvPr/>
        </p:nvSpPr>
        <p:spPr>
          <a:xfrm>
            <a:off x="620767" y="5320861"/>
            <a:ext cx="7656129" cy="8769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endParaRPr lang="ko-KR" altLang="en-US">
              <a:ea typeface="맑은 고딕"/>
            </a:endParaRP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>
                <a:ea typeface="맑은 고딕"/>
              </a:rPr>
              <a:t>가상환경 사용을 위해서는 </a:t>
            </a:r>
            <a:r>
              <a:rPr lang="ko-KR" altLang="en-US" sz="1400" err="1">
                <a:ea typeface="맑은 고딕"/>
              </a:rPr>
              <a:t>prompt</a:t>
            </a:r>
            <a:r>
              <a:rPr lang="ko-KR" altLang="en-US" sz="1400">
                <a:ea typeface="맑은 고딕"/>
              </a:rPr>
              <a:t> 상태에서 </a:t>
            </a:r>
            <a:r>
              <a:rPr lang="ko-KR" altLang="en-US" sz="1400" err="1">
                <a:ea typeface="맑은 고딕"/>
              </a:rPr>
              <a:t>activate</a:t>
            </a:r>
            <a:r>
              <a:rPr lang="ko-KR" altLang="en-US" sz="1400">
                <a:ea typeface="맑은 고딕"/>
              </a:rPr>
              <a:t> 명령을 통해 활성화 한 후 </a:t>
            </a:r>
            <a:r>
              <a:rPr lang="ko-KR" altLang="en-US" sz="1400" err="1">
                <a:ea typeface="맑은 고딕"/>
              </a:rPr>
              <a:t>jupyter</a:t>
            </a:r>
            <a:r>
              <a:rPr lang="ko-KR" altLang="en-US" sz="1400">
                <a:ea typeface="맑은 고딕"/>
              </a:rPr>
              <a:t> 실행하여야 함. 그렇지 않을 경우 오류로 중단되는 경우 발생</a:t>
            </a:r>
          </a:p>
          <a:p>
            <a:pPr marL="342900" indent="-342900">
              <a:buFont typeface="Arial"/>
              <a:buChar char="•"/>
            </a:pPr>
            <a:endParaRPr lang="ko-KR" altLang="en-US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8937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데스크탑 세팅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596417" y="951031"/>
            <a:ext cx="3444512" cy="956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ea typeface="맑은 고딕"/>
              </a:rPr>
              <a:t>GPU 속도 비교</a:t>
            </a:r>
            <a:endParaRPr lang="ko-KR"/>
          </a:p>
          <a:p>
            <a:endParaRPr lang="ko-KR" altLang="en-US" sz="1600" b="0" u="none" strike="noStrike">
              <a:effectLst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latin typeface="맑은 고딕"/>
                <a:ea typeface="맑은 고딕"/>
              </a:rPr>
              <a:t>  </a:t>
            </a:r>
            <a:endParaRPr lang="en-US" altLang="ko-KR" sz="120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31985EC-375D-6606-9661-8C06BCD3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64" y="1428155"/>
            <a:ext cx="3245726" cy="2907958"/>
          </a:xfrm>
          <a:prstGeom prst="rect">
            <a:avLst/>
          </a:prstGeom>
        </p:spPr>
      </p:pic>
      <p:pic>
        <p:nvPicPr>
          <p:cNvPr id="3" name="그림 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2D308825-3F9F-3CEB-263A-0B601ECE1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838" b="546"/>
          <a:stretch/>
        </p:blipFill>
        <p:spPr>
          <a:xfrm>
            <a:off x="4067503" y="1502810"/>
            <a:ext cx="4637301" cy="1930960"/>
          </a:xfrm>
          <a:prstGeom prst="rect">
            <a:avLst/>
          </a:prstGeom>
        </p:spPr>
      </p:pic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35B7D85-A8D7-31BC-3281-E56A063B2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4" r="37642" b="-1143"/>
          <a:stretch/>
        </p:blipFill>
        <p:spPr>
          <a:xfrm>
            <a:off x="4185744" y="4021089"/>
            <a:ext cx="4518756" cy="1879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8AF6C-8FB8-B916-B7B4-FF21283D80E9}"/>
              </a:ext>
            </a:extLst>
          </p:cNvPr>
          <p:cNvSpPr txBox="1"/>
          <p:nvPr/>
        </p:nvSpPr>
        <p:spPr>
          <a:xfrm>
            <a:off x="4148301" y="1142999"/>
            <a:ext cx="4798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데스크톱 </a:t>
            </a:r>
            <a:r>
              <a:rPr lang="ko-KR" altLang="en-US" err="1">
                <a:ea typeface="맑은 고딕"/>
              </a:rPr>
              <a:t>GPU환경</a:t>
            </a:r>
            <a:r>
              <a:rPr lang="ko-KR" altLang="en-US">
                <a:ea typeface="맑은 고딕"/>
              </a:rPr>
              <a:t>(RTX3060ti 8Gb)</a:t>
            </a:r>
            <a:endParaRPr lang="ko-KR" alt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3300F-F118-E9EA-B7E7-9D2C829A0BD5}"/>
              </a:ext>
            </a:extLst>
          </p:cNvPr>
          <p:cNvSpPr txBox="1"/>
          <p:nvPr/>
        </p:nvSpPr>
        <p:spPr>
          <a:xfrm>
            <a:off x="4099034" y="3655628"/>
            <a:ext cx="4798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맥북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E00A-1E17-4ECF-F70F-4415F671D8C4}"/>
              </a:ext>
            </a:extLst>
          </p:cNvPr>
          <p:cNvSpPr txBox="1"/>
          <p:nvPr/>
        </p:nvSpPr>
        <p:spPr>
          <a:xfrm>
            <a:off x="413843" y="4650826"/>
            <a:ext cx="33698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GPU사용</a:t>
            </a:r>
            <a:r>
              <a:rPr lang="ko-KR" altLang="en-US" sz="1400">
                <a:ea typeface="맑은 고딕"/>
              </a:rPr>
              <a:t> 환경에서 속도개선 뚜렷함.</a:t>
            </a:r>
          </a:p>
        </p:txBody>
      </p:sp>
    </p:spTree>
    <p:extLst>
      <p:ext uri="{BB962C8B-B14F-4D97-AF65-F5344CB8AC3E}">
        <p14:creationId xmlns:p14="http://schemas.microsoft.com/office/powerpoint/2010/main" val="15763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수행현황 및 업무분장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78138" y="968603"/>
            <a:ext cx="8340522" cy="653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맑은 고딕"/>
              </a:rPr>
              <a:t>수행현황</a:t>
            </a:r>
            <a:br>
              <a:rPr lang="en-US" altLang="ko-KR" sz="2000" b="1" dirty="0">
                <a:solidFill>
                  <a:srgbClr val="000000"/>
                </a:solidFill>
                <a:latin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563BE40-832C-796D-680F-F192FBE25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1804"/>
              </p:ext>
            </p:extLst>
          </p:nvPr>
        </p:nvGraphicFramePr>
        <p:xfrm>
          <a:off x="660473" y="1484783"/>
          <a:ext cx="7835961" cy="4824535"/>
        </p:xfrm>
        <a:graphic>
          <a:graphicData uri="http://schemas.openxmlformats.org/drawingml/2006/table">
            <a:tbl>
              <a:tblPr/>
              <a:tblGrid>
                <a:gridCol w="95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74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504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0285" marR="7028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4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비고 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3/8</a:t>
                      </a:r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조 구성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3/17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err="1">
                          <a:latin typeface="+mn-ea"/>
                          <a:ea typeface="+mn-ea"/>
                        </a:rPr>
                        <a:t>텐서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 플로우 기반 가상환경 구축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조원 각자 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에서 런타임 수행 및 소스 검토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오프라인 모임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err="1">
                          <a:latin typeface="+mn-ea"/>
                          <a:ea typeface="+mn-ea"/>
                        </a:rPr>
                        <a:t>송동건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 합류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marL="0" marR="0" indent="0" algn="ctr" defTabSz="9679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3/20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Kaggle 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참고자료 코드 학습 완료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학습 간 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GPU 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미사용 발견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marL="0" marR="0" indent="0" algn="ctr" defTabSz="9679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3/24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프로젝트 지원금 활용방안 검토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3/29, 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30, 31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학교 노트북 수령 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(CUDA 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세팅 실패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커널 오류 발생, 해결 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20292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4/5 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~ 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개인 별 논문 및 코드 리뷰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프로젝트 활동비 지원 신청 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i="0" u="none" strike="noStrike" err="1">
                          <a:latin typeface="+mn-ea"/>
                          <a:ea typeface="+mn-ea"/>
                        </a:rPr>
                        <a:t>코렙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 프로)</a:t>
                      </a:r>
                    </a:p>
                    <a:p>
                      <a:pPr marL="266700" lvl="0" indent="-79375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i="0" u="none" strike="noStrike" err="1">
                          <a:latin typeface="+mn-ea"/>
                          <a:ea typeface="+mn-ea"/>
                        </a:rPr>
                        <a:t>데스크탑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900" b="1" i="0" u="none" strike="noStrike" err="1">
                          <a:latin typeface="+mn-ea"/>
                          <a:ea typeface="+mn-ea"/>
                        </a:rPr>
                        <a:t>환경세팅</a:t>
                      </a:r>
                      <a:r>
                        <a:rPr lang="en-US" altLang="ko-KR" sz="900" b="1" i="0" u="none" strike="noStrike">
                          <a:latin typeface="+mn-ea"/>
                          <a:ea typeface="+mn-ea"/>
                        </a:rPr>
                        <a:t>(AMD 5800X3D, RTX3060Ti)</a:t>
                      </a: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err="1">
                          <a:latin typeface="+mn-ea"/>
                          <a:ea typeface="+mn-ea"/>
                        </a:rPr>
                        <a:t>코랩</a:t>
                      </a: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 프로 진행,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데스크탑(4.22)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4/19 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~ 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발표평가 사전점검</a:t>
                      </a: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>
                          <a:latin typeface="+mn-ea"/>
                          <a:ea typeface="+mn-ea"/>
                        </a:rPr>
                        <a:t>성능개선 및 자료작성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67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latin typeface="+mn-ea"/>
                          <a:ea typeface="+mn-ea"/>
                        </a:rPr>
                        <a:t>업무분장</a:t>
                      </a:r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72000" marR="0" marT="7200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92075" indent="-920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72000" marR="0"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E91775C-1594-7E02-EEDB-53C4FE38C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"/>
          <a:stretch/>
        </p:blipFill>
        <p:spPr>
          <a:xfrm>
            <a:off x="7322820" y="2004163"/>
            <a:ext cx="1160707" cy="409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25AD41-78C9-F7D2-E76E-B5AA9503E1AE}"/>
              </a:ext>
            </a:extLst>
          </p:cNvPr>
          <p:cNvSpPr txBox="1"/>
          <p:nvPr/>
        </p:nvSpPr>
        <p:spPr>
          <a:xfrm>
            <a:off x="4211961" y="2575035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맥북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(GPU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없음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렙탑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(RTX2070, i-7 10875),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데스크탑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(RTX3080, i-7 10875,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파이토치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기반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3F415-E7E7-BB5A-BCA4-8333A3FA007D}"/>
              </a:ext>
            </a:extLst>
          </p:cNvPr>
          <p:cNvSpPr txBox="1"/>
          <p:nvPr/>
        </p:nvSpPr>
        <p:spPr>
          <a:xfrm>
            <a:off x="4230930" y="3118540"/>
            <a:ext cx="3005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CUDA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관련정보 리서치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BB5FB9-1890-1903-6E6B-A1C25743D765}"/>
              </a:ext>
            </a:extLst>
          </p:cNvPr>
          <p:cNvSpPr txBox="1"/>
          <p:nvPr/>
        </p:nvSpPr>
        <p:spPr>
          <a:xfrm>
            <a:off x="4211961" y="3734724"/>
            <a:ext cx="57416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학교 노트북 및 서버사용 검토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C36957-B04E-E840-BF08-C97EEEDF2C8D}"/>
              </a:ext>
            </a:extLst>
          </p:cNvPr>
          <p:cNvSpPr txBox="1"/>
          <p:nvPr/>
        </p:nvSpPr>
        <p:spPr>
          <a:xfrm>
            <a:off x="4208070" y="2092577"/>
            <a:ext cx="3005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1, 2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 프로젝트 수행계획 오프라인 회의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2B8AE35-93B6-1232-669E-1519836653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75" t="43000" r="33463" b="36000"/>
          <a:stretch/>
        </p:blipFill>
        <p:spPr>
          <a:xfrm>
            <a:off x="7291204" y="4194607"/>
            <a:ext cx="1205230" cy="42042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2D8C029-3F13-37E4-7710-86228F3C701A}"/>
              </a:ext>
            </a:extLst>
          </p:cNvPr>
          <p:cNvSpPr txBox="1"/>
          <p:nvPr/>
        </p:nvSpPr>
        <p:spPr>
          <a:xfrm>
            <a:off x="4230930" y="4211796"/>
            <a:ext cx="3005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코렙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학습 중 메모리 초과로 런타임 다운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6AF077-E845-94D8-1993-4F841F8E35E8}"/>
              </a:ext>
            </a:extLst>
          </p:cNvPr>
          <p:cNvSpPr txBox="1"/>
          <p:nvPr/>
        </p:nvSpPr>
        <p:spPr>
          <a:xfrm>
            <a:off x="4211961" y="4760485"/>
            <a:ext cx="300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성능개선 아이디어 회의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일부 성능 개선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2906D0-9F88-984E-A837-BA48CC9C14AE}"/>
              </a:ext>
            </a:extLst>
          </p:cNvPr>
          <p:cNvSpPr txBox="1"/>
          <p:nvPr/>
        </p:nvSpPr>
        <p:spPr>
          <a:xfrm>
            <a:off x="1527345" y="5786249"/>
            <a:ext cx="574167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이정현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준비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정의 및 훈련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예측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박영제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 및 발표자료 정리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발표</a:t>
            </a:r>
            <a:endParaRPr lang="en-US" altLang="ko-KR" sz="9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marR="0" lvl="0" indent="-79375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임강혁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업무분장 및 프로젝트 관리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논문 조사 및 발표자료 검토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CE00095-BDB4-7287-7AE2-0BC30B382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01" t="31705"/>
          <a:stretch/>
        </p:blipFill>
        <p:spPr>
          <a:xfrm>
            <a:off x="6084167" y="5237557"/>
            <a:ext cx="2393679" cy="10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55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 err="1">
                <a:latin typeface="+mn-ea"/>
              </a:rPr>
              <a:t>전처리</a:t>
            </a:r>
            <a:endParaRPr lang="en-US" altLang="ko-KR" sz="2000" b="1" dirty="0">
              <a:latin typeface="+mn-ea"/>
            </a:endParaRPr>
          </a:p>
          <a:p>
            <a:endParaRPr lang="en-US" altLang="ko-KR" sz="9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dirty="0">
                <a:latin typeface="+mn-ea"/>
              </a:rPr>
              <a:t>  1)</a:t>
            </a:r>
            <a:r>
              <a:rPr lang="ko-KR" altLang="en-US" sz="1200" dirty="0">
                <a:latin typeface="+mn-ea"/>
              </a:rPr>
              <a:t> 데이터 구조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총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811,457</a:t>
            </a:r>
            <a:r>
              <a:rPr lang="ko-KR" altLang="en-US" sz="1200" dirty="0">
                <a:latin typeface="+mn-ea"/>
              </a:rPr>
              <a:t>행과 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개 열로 구성       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컬럼 제거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WaferIndex</a:t>
            </a:r>
            <a:r>
              <a:rPr lang="ko-KR" altLang="en-US" sz="1200" dirty="0">
                <a:latin typeface="+mn-ea"/>
              </a:rPr>
              <a:t>컬럼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이미지 분류 시 불필요한 것으로 판단</a:t>
            </a: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endParaRPr lang="en-US" altLang="ko-KR" sz="1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dirty="0">
                <a:latin typeface="+mn-ea"/>
              </a:rPr>
              <a:t>3)</a:t>
            </a:r>
            <a:r>
              <a:rPr lang="ko-KR" altLang="en-US" sz="1200" dirty="0">
                <a:latin typeface="+mn-ea"/>
              </a:rPr>
              <a:t> 변수 생성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WaferMap</a:t>
            </a:r>
            <a:r>
              <a:rPr lang="ko-KR" altLang="en-US" sz="1200" dirty="0">
                <a:latin typeface="+mn-ea"/>
              </a:rPr>
              <a:t> 컬럼의 </a:t>
            </a:r>
            <a:r>
              <a:rPr lang="en-US" altLang="ko-KR" sz="1200" dirty="0">
                <a:latin typeface="+mn-ea"/>
              </a:rPr>
              <a:t>Array </a:t>
            </a:r>
            <a:r>
              <a:rPr lang="ko-KR" altLang="en-US" sz="1200" dirty="0">
                <a:latin typeface="+mn-ea"/>
              </a:rPr>
              <a:t>별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맵 차원 검사를 위한 변수 생성</a:t>
            </a:r>
            <a:r>
              <a:rPr lang="ko-KR" altLang="en-US" sz="1200" dirty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r>
              <a:rPr lang="ko-KR" altLang="en-US" sz="1600" dirty="0">
                <a:latin typeface="+mn-ea"/>
              </a:rPr>
              <a:t>  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FB59BA22-1076-4023-49B4-11F0138E4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93" y="1772817"/>
            <a:ext cx="2758506" cy="202290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C18C57F-0CEE-5442-D0ED-F230399F51D2}"/>
              </a:ext>
            </a:extLst>
          </p:cNvPr>
          <p:cNvGrpSpPr/>
          <p:nvPr/>
        </p:nvGrpSpPr>
        <p:grpSpPr>
          <a:xfrm>
            <a:off x="460203" y="4272475"/>
            <a:ext cx="4967162" cy="1964837"/>
            <a:chOff x="3877116" y="2836230"/>
            <a:chExt cx="4967162" cy="1964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7">
              <a:extLst>
                <a:ext uri="{FF2B5EF4-FFF2-40B4-BE49-F238E27FC236}">
                  <a16:creationId xmlns:a16="http://schemas.microsoft.com/office/drawing/2014/main" id="{E1B163CA-6365-1D75-B836-05D7B275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709" y="2836230"/>
              <a:ext cx="4905569" cy="1288678"/>
            </a:xfrm>
            <a:prstGeom prst="rect">
              <a:avLst/>
            </a:prstGeom>
          </p:spPr>
        </p:pic>
        <p:pic>
          <p:nvPicPr>
            <p:cNvPr id="8" name="그림 9">
              <a:extLst>
                <a:ext uri="{FF2B5EF4-FFF2-40B4-BE49-F238E27FC236}">
                  <a16:creationId xmlns:a16="http://schemas.microsoft.com/office/drawing/2014/main" id="{980011A2-E5F5-79C2-AB7C-49A3704C2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5"/>
            <a:stretch/>
          </p:blipFill>
          <p:spPr>
            <a:xfrm>
              <a:off x="3877116" y="4227042"/>
              <a:ext cx="3342960" cy="574025"/>
            </a:xfrm>
            <a:prstGeom prst="rect">
              <a:avLst/>
            </a:prstGeom>
          </p:spPr>
        </p:pic>
      </p:grpSp>
      <p:pic>
        <p:nvPicPr>
          <p:cNvPr id="11" name="그림 12">
            <a:extLst>
              <a:ext uri="{FF2B5EF4-FFF2-40B4-BE49-F238E27FC236}">
                <a16:creationId xmlns:a16="http://schemas.microsoft.com/office/drawing/2014/main" id="{C989DEBF-81FF-74C8-7546-01E9BB2076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r="28921"/>
          <a:stretch/>
        </p:blipFill>
        <p:spPr>
          <a:xfrm>
            <a:off x="6748599" y="1909911"/>
            <a:ext cx="2113567" cy="1162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A97D76-9563-EC87-0AEC-1418F9A36E9F}"/>
              </a:ext>
            </a:extLst>
          </p:cNvPr>
          <p:cNvGrpSpPr/>
          <p:nvPr/>
        </p:nvGrpSpPr>
        <p:grpSpPr>
          <a:xfrm>
            <a:off x="798727" y="1772816"/>
            <a:ext cx="2758505" cy="1538113"/>
            <a:chOff x="299927" y="2527195"/>
            <a:chExt cx="2758505" cy="1538113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1183C34B-FA98-4A46-12B2-9ECD366FD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27" y="2527195"/>
              <a:ext cx="2758505" cy="153811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D53381-907B-5F6F-0F53-CEF193FCEFE6}"/>
                </a:ext>
              </a:extLst>
            </p:cNvPr>
            <p:cNvSpPr/>
            <p:nvPr/>
          </p:nvSpPr>
          <p:spPr>
            <a:xfrm>
              <a:off x="299927" y="2687948"/>
              <a:ext cx="2220402" cy="2411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642B42-2621-E488-CC00-7A97CF7E3621}"/>
              </a:ext>
            </a:extLst>
          </p:cNvPr>
          <p:cNvSpPr/>
          <p:nvPr/>
        </p:nvSpPr>
        <p:spPr>
          <a:xfrm>
            <a:off x="8139432" y="1949078"/>
            <a:ext cx="625052" cy="1050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F5D54B-653F-B431-CFE2-C743926D612A}"/>
              </a:ext>
            </a:extLst>
          </p:cNvPr>
          <p:cNvSpPr/>
          <p:nvPr/>
        </p:nvSpPr>
        <p:spPr>
          <a:xfrm>
            <a:off x="4737599" y="4272475"/>
            <a:ext cx="689766" cy="1264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6B3B83-1C6F-C406-0CF1-EC9CC95D1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4149080"/>
            <a:ext cx="2224249" cy="2210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28AA74-E746-A89A-9126-855B710FF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52" y="5032256"/>
            <a:ext cx="1272158" cy="12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6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augmentation</a:t>
            </a:r>
          </a:p>
          <a:p>
            <a:endParaRPr lang="en-US" altLang="ko-KR" sz="9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dirty="0">
                <a:latin typeface="+mn-ea"/>
              </a:rPr>
              <a:t>  1)</a:t>
            </a:r>
            <a:r>
              <a:rPr lang="ko-KR" altLang="en-US" sz="1200" dirty="0">
                <a:latin typeface="+mn-ea"/>
              </a:rPr>
              <a:t> 함수 구현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tensorflow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ImageDataGenerator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                               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이미지 증량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10,000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건 </a:t>
            </a:r>
            <a:r>
              <a:rPr lang="ko-KR" altLang="en-US" sz="1200" dirty="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 (None</a:t>
            </a:r>
            <a:r>
              <a:rPr lang="ko-KR" altLang="en-US" sz="1200" dirty="0">
                <a:latin typeface="+mn-ea"/>
              </a:rPr>
              <a:t>제외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</p:txBody>
      </p:sp>
      <p:pic>
        <p:nvPicPr>
          <p:cNvPr id="6" name="그림 5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1A0CF6C1-932D-4B51-41C9-AA144DE3DD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"/>
          <a:stretch/>
        </p:blipFill>
        <p:spPr>
          <a:xfrm>
            <a:off x="521796" y="1857104"/>
            <a:ext cx="4613074" cy="2104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EE91CC1-1226-CA58-9305-843D0BC4AE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11" r="4848" b="-1"/>
          <a:stretch/>
        </p:blipFill>
        <p:spPr>
          <a:xfrm>
            <a:off x="5308466" y="1566485"/>
            <a:ext cx="3348370" cy="2419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데이터 구성</a:t>
            </a:r>
            <a:endParaRPr lang="en-US" altLang="ko-KR" sz="2000" b="1" dirty="0">
              <a:latin typeface="+mn-ea"/>
            </a:endParaRPr>
          </a:p>
          <a:p>
            <a:br>
              <a:rPr lang="en-US" altLang="ko-KR" sz="900" b="1" dirty="0">
                <a:latin typeface="+mn-ea"/>
              </a:rPr>
            </a:br>
            <a:r>
              <a:rPr lang="en-US" altLang="ko-KR" sz="1200" dirty="0">
                <a:latin typeface="+mn-ea"/>
              </a:rPr>
              <a:t>  -</a:t>
            </a:r>
            <a:r>
              <a:rPr lang="ko-KR" altLang="en-US" sz="1200" dirty="0">
                <a:latin typeface="+mn-ea"/>
              </a:rPr>
              <a:t> 데이터 증량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불량패턴별 </a:t>
            </a:r>
            <a:r>
              <a:rPr lang="en-US" altLang="ko-KR" sz="1200" dirty="0">
                <a:latin typeface="+mn-ea"/>
              </a:rPr>
              <a:t>10,000</a:t>
            </a:r>
            <a:r>
              <a:rPr lang="ko-KR" altLang="en-US" sz="1200" dirty="0">
                <a:latin typeface="+mn-ea"/>
              </a:rPr>
              <a:t>건 생성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총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90,000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건 </a:t>
            </a:r>
            <a:r>
              <a:rPr lang="ko-KR" altLang="en-US" sz="1200" dirty="0">
                <a:latin typeface="+mn-ea"/>
              </a:rPr>
              <a:t>생성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데이터 분할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학습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검증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테스트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60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20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15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089AD6-DF5B-A0D0-0758-FBD3DD1C2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203429"/>
              </p:ext>
            </p:extLst>
          </p:nvPr>
        </p:nvGraphicFramePr>
        <p:xfrm>
          <a:off x="521796" y="1978230"/>
          <a:ext cx="8340370" cy="4287817"/>
        </p:xfrm>
        <a:graphic>
          <a:graphicData uri="http://schemas.openxmlformats.org/drawingml/2006/table">
            <a:tbl>
              <a:tblPr/>
              <a:tblGrid>
                <a:gridCol w="1020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1260">
                  <a:extLst>
                    <a:ext uri="{9D8B030D-6E8A-4147-A177-3AD203B41FA5}">
                      <a16:colId xmlns:a16="http://schemas.microsoft.com/office/drawing/2014/main" val="1020748774"/>
                    </a:ext>
                  </a:extLst>
                </a:gridCol>
                <a:gridCol w="2002443">
                  <a:extLst>
                    <a:ext uri="{9D8B030D-6E8A-4147-A177-3AD203B41FA5}">
                      <a16:colId xmlns:a16="http://schemas.microsoft.com/office/drawing/2014/main" val="2171629474"/>
                    </a:ext>
                  </a:extLst>
                </a:gridCol>
                <a:gridCol w="131209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1359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 구분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0285" marR="7028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증량 전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증량 후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4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81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811,457</a:t>
                      </a:r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187325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With </a:t>
                      </a:r>
                      <a:r>
                        <a:rPr lang="en-US" altLang="ko-KR" sz="1200" b="1" i="0" u="none" strike="noStrike" err="1">
                          <a:latin typeface="+mn-ea"/>
                          <a:ea typeface="+mn-ea"/>
                        </a:rPr>
                        <a:t>Lable</a:t>
                      </a:r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  <a:p>
                      <a:pPr marL="187325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172,950</a:t>
                      </a:r>
                    </a:p>
                    <a:p>
                      <a:pPr marL="187325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21.3%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None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147,431 (18.17%)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None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이미지 회전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 10°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lang="ko-KR" altLang="en-US" sz="1200" dirty="0">
                          <a:latin typeface="+mn-ea"/>
                        </a:rPr>
                        <a:t>수평 이동</a:t>
                      </a: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 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20%</a:t>
                      </a: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수직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 </a:t>
                      </a: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이동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 15%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전단 변환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 10%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확대/축소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 10%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이미지 수평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 flip 50%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lang="ko-KR" altLang="en-US" sz="1200" dirty="0">
                          <a:latin typeface="+mn-ea"/>
                        </a:rPr>
                        <a:t>변환 시 발생 공간 채움 검은색</a:t>
                      </a:r>
                      <a:endParaRPr lang="en-US" altLang="ko-KR" sz="1200" dirty="0">
                        <a:latin typeface="+mn-ea"/>
                      </a:endParaRPr>
                    </a:p>
                    <a:p>
                      <a:pPr marL="1778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채널이동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10%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177800" indent="-88900" algn="ctr" fontAlgn="ctr"/>
                      <a:endParaRPr lang="ko-KR" altLang="en-US" sz="1200" b="1" i="0" u="none" strike="noStrike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Center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4,294  (0.53%)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Center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marL="0" marR="0" indent="0" algn="ctr" defTabSz="9679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Donut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555  (0.07%)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Donut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marL="0" marR="0" indent="0" algn="ctr" defTabSz="9679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Edge-Loc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5189  (0.64%)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Edge-Loc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Edge-Ring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9680  (1.19%)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Edge-Ring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20292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Local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3593  (0.44%)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Local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Random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866  (0.11%)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Random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Scratch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1193  (0.15%)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Scratch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915891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9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Near-full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149  (0.02%)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Near-full</a:t>
                      </a:r>
                    </a:p>
                    <a:p>
                      <a:pPr algn="ctr"/>
                      <a:r>
                        <a:rPr lang="en-US" altLang="ko-KR" sz="1200">
                          <a:latin typeface="+mn-ea"/>
                          <a:ea typeface="+mn-ea"/>
                        </a:rPr>
                        <a:t>10,000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045227"/>
                  </a:ext>
                </a:extLst>
              </a:tr>
              <a:tr h="3806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BF6"/>
                    </a:solidFill>
                  </a:tcPr>
                </a:tc>
                <a:tc>
                  <a:txBody>
                    <a:bodyPr/>
                    <a:lstStyle/>
                    <a:p>
                      <a:pPr marL="187325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Without </a:t>
                      </a:r>
                      <a:r>
                        <a:rPr lang="en-US" altLang="ko-KR" sz="1200" b="1" i="0" u="none" strike="noStrike" err="1">
                          <a:latin typeface="+mn-ea"/>
                          <a:ea typeface="+mn-ea"/>
                        </a:rPr>
                        <a:t>Lable</a:t>
                      </a:r>
                      <a:endParaRPr lang="en-US" altLang="ko-KR" sz="1200" b="1" i="0" u="none" strike="noStrike">
                        <a:latin typeface="+mn-ea"/>
                        <a:ea typeface="+mn-ea"/>
                      </a:endParaRPr>
                    </a:p>
                    <a:p>
                      <a:pPr marL="187325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638,507</a:t>
                      </a:r>
                    </a:p>
                    <a:p>
                      <a:pPr marL="187325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>
                          <a:latin typeface="+mn-ea"/>
                          <a:ea typeface="+mn-ea"/>
                        </a:rPr>
                        <a:t>78.7%</a:t>
                      </a:r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해당없음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indent="-79375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74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78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CNN </a:t>
            </a:r>
            <a:r>
              <a:rPr lang="ko-KR" altLang="en-US" sz="2000" b="1" dirty="0">
                <a:latin typeface="+mn-ea"/>
              </a:rPr>
              <a:t>구조</a:t>
            </a:r>
            <a:endParaRPr lang="en-US" altLang="ko-KR" sz="2000" b="1" dirty="0">
              <a:latin typeface="+mn-ea"/>
            </a:endParaRPr>
          </a:p>
          <a:p>
            <a:endParaRPr lang="en-US" altLang="ko-KR" sz="9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200" dirty="0">
                <a:latin typeface="+mn-ea"/>
              </a:rPr>
              <a:t>  -</a:t>
            </a:r>
            <a:r>
              <a:rPr lang="ko-KR" altLang="en-US" sz="1200" dirty="0">
                <a:latin typeface="+mn-ea"/>
              </a:rPr>
              <a:t> 구조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개의 </a:t>
            </a:r>
            <a:r>
              <a:rPr lang="en-US" altLang="ko-KR" sz="1200" dirty="0" err="1">
                <a:latin typeface="+mn-ea"/>
              </a:rPr>
              <a:t>conv</a:t>
            </a:r>
            <a:r>
              <a:rPr lang="ko-KR" altLang="en-US" sz="1200" dirty="0">
                <a:latin typeface="+mn-ea"/>
              </a:rPr>
              <a:t>층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개의 </a:t>
            </a:r>
            <a:r>
              <a:rPr lang="en-US" altLang="ko-KR" sz="1200" dirty="0">
                <a:latin typeface="+mn-ea"/>
              </a:rPr>
              <a:t>max-pooling</a:t>
            </a:r>
            <a:r>
              <a:rPr lang="ko-KR" altLang="en-US" sz="1200" dirty="0">
                <a:latin typeface="+mn-ea"/>
              </a:rPr>
              <a:t>층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개의 </a:t>
            </a:r>
            <a:r>
              <a:rPr lang="en-US" altLang="ko-KR" sz="1200" dirty="0">
                <a:latin typeface="+mn-ea"/>
              </a:rPr>
              <a:t>fully</a:t>
            </a:r>
            <a:r>
              <a:rPr lang="ko-KR" altLang="en-US" sz="1200" dirty="0">
                <a:latin typeface="+mn-ea"/>
              </a:rPr>
              <a:t>층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개의 출력층으로 구성</a:t>
            </a:r>
            <a:endParaRPr lang="en-US" altLang="ko-KR" sz="12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1228D-1F8A-66CF-D560-79300D604376}"/>
              </a:ext>
            </a:extLst>
          </p:cNvPr>
          <p:cNvGrpSpPr/>
          <p:nvPr/>
        </p:nvGrpSpPr>
        <p:grpSpPr>
          <a:xfrm>
            <a:off x="437770" y="1716107"/>
            <a:ext cx="8424396" cy="1454631"/>
            <a:chOff x="521796" y="1618542"/>
            <a:chExt cx="10405009" cy="1796621"/>
          </a:xfrm>
        </p:grpSpPr>
        <p:pic>
          <p:nvPicPr>
            <p:cNvPr id="11" name="_x230710960">
              <a:extLst>
                <a:ext uri="{FF2B5EF4-FFF2-40B4-BE49-F238E27FC236}">
                  <a16:creationId xmlns:a16="http://schemas.microsoft.com/office/drawing/2014/main" id="{376F39B6-DCFC-4ED1-A4AA-633E3B90C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405" y="1618542"/>
              <a:ext cx="3600400" cy="179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_x230719168">
              <a:extLst>
                <a:ext uri="{FF2B5EF4-FFF2-40B4-BE49-F238E27FC236}">
                  <a16:creationId xmlns:a16="http://schemas.microsoft.com/office/drawing/2014/main" id="{01FC2B33-3710-43AD-BC00-3B0317B940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" b="13200"/>
            <a:stretch/>
          </p:blipFill>
          <p:spPr bwMode="auto">
            <a:xfrm>
              <a:off x="521796" y="1659152"/>
              <a:ext cx="6786507" cy="175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53F602-D8BB-4958-A907-B44B2AEAF628}"/>
              </a:ext>
            </a:extLst>
          </p:cNvPr>
          <p:cNvSpPr txBox="1"/>
          <p:nvPr/>
        </p:nvSpPr>
        <p:spPr>
          <a:xfrm>
            <a:off x="155912" y="3904546"/>
            <a:ext cx="6648337" cy="110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+mn-ea"/>
              </a:rPr>
              <a:t>과적합</a:t>
            </a:r>
            <a:r>
              <a:rPr lang="ko-KR" altLang="en-US" b="1" dirty="0">
                <a:latin typeface="+mn-ea"/>
              </a:rPr>
              <a:t> 방지를 위한 규제화</a:t>
            </a:r>
            <a:r>
              <a:rPr lang="en-US" altLang="ko-KR" b="1" dirty="0">
                <a:latin typeface="+mn-ea"/>
              </a:rPr>
              <a:t>(regulation)</a:t>
            </a:r>
            <a:br>
              <a:rPr lang="en-US" altLang="ko-KR" b="1" dirty="0">
                <a:latin typeface="+mn-ea"/>
              </a:rPr>
            </a:b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 </a:t>
            </a:r>
          </a:p>
          <a:p>
            <a:pPr>
              <a:lnSpc>
                <a:spcPts val="2300"/>
              </a:lnSpc>
            </a:pPr>
            <a:r>
              <a:rPr lang="en-US" altLang="ko-KR" sz="1200" dirty="0">
                <a:latin typeface="+mn-ea"/>
              </a:rPr>
              <a:t>  -</a:t>
            </a:r>
            <a:r>
              <a:rPr lang="en-US" altLang="ko-KR" sz="12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Batch Normalization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정규화</a:t>
            </a:r>
            <a:r>
              <a:rPr lang="en-US" altLang="ko-KR" sz="1200" dirty="0">
                <a:latin typeface="+mn-ea"/>
              </a:rPr>
              <a:t>)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-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Spatial Dropout = 0.2</a:t>
            </a:r>
            <a:r>
              <a:rPr lang="en-US" altLang="ko-KR" sz="1200" dirty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A9B30-9D0C-53AA-A4C3-A7BA79FC4133}"/>
              </a:ext>
            </a:extLst>
          </p:cNvPr>
          <p:cNvSpPr txBox="1"/>
          <p:nvPr/>
        </p:nvSpPr>
        <p:spPr>
          <a:xfrm>
            <a:off x="420605" y="5117537"/>
            <a:ext cx="4581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 장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15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CNN</a:t>
            </a:r>
            <a:r>
              <a:rPr lang="ko-KR" altLang="en-US" sz="2000" b="1" dirty="0">
                <a:latin typeface="+mn-ea"/>
              </a:rPr>
              <a:t> 구조 코드</a:t>
            </a:r>
            <a:endParaRPr lang="en-US" altLang="ko-KR" sz="2000" b="1" dirty="0">
              <a:latin typeface="+mn-ea"/>
            </a:endParaRPr>
          </a:p>
          <a:p>
            <a:br>
              <a:rPr lang="en-US" altLang="ko-KR" sz="9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딥러닝 프레임워크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tensorflow, keras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활용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-</a:t>
            </a:r>
            <a:r>
              <a:rPr lang="ko-KR" altLang="en-US" sz="1200" dirty="0">
                <a:latin typeface="+mn-ea"/>
              </a:rPr>
              <a:t> 논문과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동일 모델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943964-2916-396B-2022-B87BAB02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66" y="1999574"/>
            <a:ext cx="4826026" cy="3642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5EB94F-A70F-3EEB-2B29-CAE08655BBCA}"/>
              </a:ext>
            </a:extLst>
          </p:cNvPr>
          <p:cNvGrpSpPr/>
          <p:nvPr/>
        </p:nvGrpSpPr>
        <p:grpSpPr>
          <a:xfrm>
            <a:off x="5508104" y="1999574"/>
            <a:ext cx="3354062" cy="3642056"/>
            <a:chOff x="5303535" y="1999574"/>
            <a:chExt cx="3531498" cy="3834727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9B0310-CBB6-7388-380A-5F5D9F599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364"/>
            <a:stretch/>
          </p:blipFill>
          <p:spPr>
            <a:xfrm>
              <a:off x="5303535" y="1999574"/>
              <a:ext cx="3531497" cy="23067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180D3F12-5154-782B-E340-7C0EC2B6E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07"/>
            <a:stretch/>
          </p:blipFill>
          <p:spPr>
            <a:xfrm>
              <a:off x="5303536" y="4764948"/>
              <a:ext cx="3531497" cy="10693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A2880A-5E7B-F3B4-4584-3F6F991D3460}"/>
                </a:ext>
              </a:extLst>
            </p:cNvPr>
            <p:cNvSpPr txBox="1"/>
            <p:nvPr/>
          </p:nvSpPr>
          <p:spPr>
            <a:xfrm>
              <a:off x="6887408" y="4221088"/>
              <a:ext cx="213484" cy="127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sz="2000" dirty="0">
                  <a:latin typeface="+mn-ea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en-US" altLang="ko-KR" sz="2000" dirty="0">
                  <a:latin typeface="+mn-ea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en-US" altLang="ko-KR" sz="2000" dirty="0">
                  <a:latin typeface="+mn-ea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en-US" altLang="ko-KR" sz="2000" dirty="0">
                  <a:latin typeface="+mn-ea"/>
                </a:rPr>
                <a:t>.</a:t>
              </a:r>
              <a:endParaRPr lang="en-US" altLang="ko-KR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38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 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4122806" cy="389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딥러닝 학습 조건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환경 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kern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: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</a:t>
            </a:r>
            <a:endParaRPr lang="en-US" altLang="ko-KR" sz="12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en-US" altLang="ko-KR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600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300"/>
              </a:lnSpc>
            </a:pPr>
            <a:endParaRPr lang="pt-BR" altLang="ko-KR" sz="1600" kern="0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BA71B63-0CD7-200D-2AF0-39446FB5F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28649"/>
              </p:ext>
            </p:extLst>
          </p:nvPr>
        </p:nvGraphicFramePr>
        <p:xfrm>
          <a:off x="440122" y="4564403"/>
          <a:ext cx="3384376" cy="16729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065311178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063011995"/>
                    </a:ext>
                  </a:extLst>
                </a:gridCol>
              </a:tblGrid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Optimizer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Adam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247590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Learning Rate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0.001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628165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Loss Function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 err="1"/>
                        <a:t>Categorical_Crossentropy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13714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/>
                        <a:t>epochs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20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56956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/>
                        <a:t>Batch_Size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60820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39C0EC4-BA5C-F5EE-3874-D8A16319B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91566"/>
              </p:ext>
            </p:extLst>
          </p:nvPr>
        </p:nvGraphicFramePr>
        <p:xfrm>
          <a:off x="440122" y="1659152"/>
          <a:ext cx="3384376" cy="10037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87078">
                  <a:extLst>
                    <a:ext uri="{9D8B030D-6E8A-4147-A177-3AD203B41FA5}">
                      <a16:colId xmlns:a16="http://schemas.microsoft.com/office/drawing/2014/main" val="4065311178"/>
                    </a:ext>
                  </a:extLst>
                </a:gridCol>
                <a:gridCol w="2097298">
                  <a:extLst>
                    <a:ext uri="{9D8B030D-6E8A-4147-A177-3AD203B41FA5}">
                      <a16:colId xmlns:a16="http://schemas.microsoft.com/office/drawing/2014/main" val="3063011995"/>
                    </a:ext>
                  </a:extLst>
                </a:gridCol>
              </a:tblGrid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RAM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84GB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247590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GPU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A100 40GB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628165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Storage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150GB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137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2CB3A79-25FC-55D3-EAB2-FAE28CD4B8D5}"/>
              </a:ext>
            </a:extLst>
          </p:cNvPr>
          <p:cNvSpPr txBox="1"/>
          <p:nvPr/>
        </p:nvSpPr>
        <p:spPr>
          <a:xfrm>
            <a:off x="4398180" y="1234885"/>
            <a:ext cx="458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0" spc="-50" dirty="0">
                <a:latin typeface="+mn-ea"/>
              </a:rPr>
              <a:t>3)</a:t>
            </a:r>
            <a:r>
              <a:rPr lang="ko-KR" altLang="en-US" sz="1200" kern="0" spc="-50" dirty="0">
                <a:latin typeface="+mn-ea"/>
              </a:rPr>
              <a:t> </a:t>
            </a:r>
            <a:r>
              <a:rPr lang="en-US" altLang="ko-KR" sz="1200" kern="0" spc="-50" dirty="0">
                <a:latin typeface="+mn-ea"/>
              </a:rPr>
              <a:t>DataSet </a:t>
            </a:r>
            <a:r>
              <a:rPr lang="en-US" altLang="ko-KR" sz="1200" dirty="0">
                <a:latin typeface="+mn-ea"/>
              </a:rPr>
              <a:t>augmentation</a:t>
            </a:r>
            <a:r>
              <a:rPr lang="ko-KR" altLang="en-US" sz="1200" kern="0" spc="-50" dirty="0">
                <a:latin typeface="+mn-ea"/>
              </a:rPr>
              <a:t> </a:t>
            </a:r>
            <a:r>
              <a:rPr lang="en-US" altLang="ko-KR" sz="1200" kern="0" spc="-50" dirty="0">
                <a:latin typeface="+mn-ea"/>
              </a:rPr>
              <a:t>flow(Count, %)</a:t>
            </a:r>
            <a:endParaRPr lang="ko-Kore-KR" altLang="en-US" sz="1200" dirty="0"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5B4D64-FE1C-DA70-DD7E-0590C987A82A}"/>
              </a:ext>
            </a:extLst>
          </p:cNvPr>
          <p:cNvGrpSpPr/>
          <p:nvPr/>
        </p:nvGrpSpPr>
        <p:grpSpPr>
          <a:xfrm>
            <a:off x="3379401" y="1662929"/>
            <a:ext cx="6005634" cy="4672638"/>
            <a:chOff x="3624023" y="2000598"/>
            <a:chExt cx="6005634" cy="4672638"/>
          </a:xfrm>
        </p:grpSpPr>
        <p:cxnSp>
          <p:nvCxnSpPr>
            <p:cNvPr id="7" name="꺾인 연결선[E] 36">
              <a:extLst>
                <a:ext uri="{FF2B5EF4-FFF2-40B4-BE49-F238E27FC236}">
                  <a16:creationId xmlns:a16="http://schemas.microsoft.com/office/drawing/2014/main" id="{28D1D598-8D69-F4DF-F5CF-181D16A14F4A}"/>
                </a:ext>
              </a:extLst>
            </p:cNvPr>
            <p:cNvCxnSpPr>
              <a:cxnSpLocks/>
              <a:stCxn id="13" idx="2"/>
              <a:endCxn id="21" idx="0"/>
            </p:cNvCxnSpPr>
            <p:nvPr/>
          </p:nvCxnSpPr>
          <p:spPr>
            <a:xfrm rot="16200000" flipH="1">
              <a:off x="6526971" y="3383372"/>
              <a:ext cx="901852" cy="7643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820B37-0EDE-2577-9526-E73AC46AC579}"/>
                </a:ext>
              </a:extLst>
            </p:cNvPr>
            <p:cNvSpPr/>
            <p:nvPr/>
          </p:nvSpPr>
          <p:spPr>
            <a:xfrm>
              <a:off x="5811829" y="2000598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WM-811k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(811,457 100%)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8960F4-D4D5-317F-E1C0-7ED163F530E8}"/>
                </a:ext>
              </a:extLst>
            </p:cNvPr>
            <p:cNvSpPr/>
            <p:nvPr/>
          </p:nvSpPr>
          <p:spPr>
            <a:xfrm>
              <a:off x="5811829" y="2885002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Label DataSet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(172,950 21.3%)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BB6697-7393-077C-DB15-C0E4422C4595}"/>
                </a:ext>
              </a:extLst>
            </p:cNvPr>
            <p:cNvSpPr/>
            <p:nvPr/>
          </p:nvSpPr>
          <p:spPr>
            <a:xfrm>
              <a:off x="6576194" y="4216481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Patten Class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(25,519 14.8%)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7C977B6-CAFF-EA3B-44FD-41BD366669EB}"/>
                </a:ext>
              </a:extLst>
            </p:cNvPr>
            <p:cNvSpPr/>
            <p:nvPr/>
          </p:nvSpPr>
          <p:spPr>
            <a:xfrm>
              <a:off x="4554172" y="4216481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No Patten Class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(147,431 85.2%)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3BD926-B563-BF78-0026-CB443A3F1C16}"/>
                </a:ext>
              </a:extLst>
            </p:cNvPr>
            <p:cNvSpPr/>
            <p:nvPr/>
          </p:nvSpPr>
          <p:spPr>
            <a:xfrm>
              <a:off x="6576193" y="5071331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Augmentation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(80,000)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A2F114-B9EA-4D36-7FB5-1D2F059A766C}"/>
                </a:ext>
              </a:extLst>
            </p:cNvPr>
            <p:cNvSpPr/>
            <p:nvPr/>
          </p:nvSpPr>
          <p:spPr>
            <a:xfrm>
              <a:off x="4551106" y="5071331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None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(10,000)</a:t>
              </a:r>
            </a:p>
          </p:txBody>
        </p:sp>
        <p:cxnSp>
          <p:nvCxnSpPr>
            <p:cNvPr id="35" name="꺾인 연결선[E] 36">
              <a:extLst>
                <a:ext uri="{FF2B5EF4-FFF2-40B4-BE49-F238E27FC236}">
                  <a16:creationId xmlns:a16="http://schemas.microsoft.com/office/drawing/2014/main" id="{7969B3FD-EFA9-336D-70ED-4F7591EF0E5E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 rot="5400000">
              <a:off x="5515961" y="3136727"/>
              <a:ext cx="901852" cy="125765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B057761-5028-22AB-DB93-451C078478D5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6595715" y="2430225"/>
              <a:ext cx="0" cy="4547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BD79541-CE6B-9CD7-5D82-AF40608AFC21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 flipH="1">
              <a:off x="5334992" y="4646108"/>
              <a:ext cx="3066" cy="4252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254DAEA5-B2DD-8DF2-21A8-D826F624F717}"/>
                </a:ext>
              </a:extLst>
            </p:cNvPr>
            <p:cNvCxnSpPr>
              <a:cxnSpLocks/>
              <a:stCxn id="21" idx="2"/>
              <a:endCxn id="25" idx="0"/>
            </p:cNvCxnSpPr>
            <p:nvPr/>
          </p:nvCxnSpPr>
          <p:spPr>
            <a:xfrm flipH="1">
              <a:off x="7360079" y="4646108"/>
              <a:ext cx="1" cy="4252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366608-16A4-2C09-07EB-7620DC7FAD74}"/>
                </a:ext>
              </a:extLst>
            </p:cNvPr>
            <p:cNvSpPr/>
            <p:nvPr/>
          </p:nvSpPr>
          <p:spPr>
            <a:xfrm>
              <a:off x="5491897" y="6243609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cxnSp>
          <p:nvCxnSpPr>
            <p:cNvPr id="48" name="꺾인 연결선[E] 36">
              <a:extLst>
                <a:ext uri="{FF2B5EF4-FFF2-40B4-BE49-F238E27FC236}">
                  <a16:creationId xmlns:a16="http://schemas.microsoft.com/office/drawing/2014/main" id="{FF59BA20-EE11-5E67-6AEC-DCEBF6842D98}"/>
                </a:ext>
              </a:extLst>
            </p:cNvPr>
            <p:cNvCxnSpPr>
              <a:cxnSpLocks/>
              <a:stCxn id="25" idx="2"/>
              <a:endCxn id="34" idx="0"/>
            </p:cNvCxnSpPr>
            <p:nvPr/>
          </p:nvCxnSpPr>
          <p:spPr>
            <a:xfrm rot="5400000">
              <a:off x="6446606" y="5330135"/>
              <a:ext cx="742651" cy="1084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[E] 36">
              <a:extLst>
                <a:ext uri="{FF2B5EF4-FFF2-40B4-BE49-F238E27FC236}">
                  <a16:creationId xmlns:a16="http://schemas.microsoft.com/office/drawing/2014/main" id="{26BBF71E-49D8-74F7-E26D-602670F9A886}"/>
                </a:ext>
              </a:extLst>
            </p:cNvPr>
            <p:cNvCxnSpPr>
              <a:cxnSpLocks/>
              <a:stCxn id="27" idx="2"/>
              <a:endCxn id="34" idx="0"/>
            </p:cNvCxnSpPr>
            <p:nvPr/>
          </p:nvCxnSpPr>
          <p:spPr>
            <a:xfrm rot="16200000" flipH="1">
              <a:off x="5434062" y="5401887"/>
              <a:ext cx="742651" cy="9407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2F4416-F925-E72C-6F37-CF38E74AEB9C}"/>
                </a:ext>
              </a:extLst>
            </p:cNvPr>
            <p:cNvSpPr/>
            <p:nvPr/>
          </p:nvSpPr>
          <p:spPr>
            <a:xfrm>
              <a:off x="3624023" y="4564755"/>
              <a:ext cx="2651760" cy="5715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+mj-lt"/>
                </a:rPr>
                <a:t>Random</a:t>
              </a:r>
              <a:endParaRPr lang="ko-KR" altLang="en-US" sz="12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72E2EA6-D26A-F7D6-B585-7C30CAF65F5D}"/>
                </a:ext>
              </a:extLst>
            </p:cNvPr>
            <p:cNvSpPr/>
            <p:nvPr/>
          </p:nvSpPr>
          <p:spPr>
            <a:xfrm>
              <a:off x="6977897" y="4563321"/>
              <a:ext cx="2651760" cy="5715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+mj-lt"/>
                </a:rPr>
                <a:t>Random Seed 42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+mj-lt"/>
                </a:rPr>
                <a:t>Image Size 224,224</a:t>
              </a:r>
              <a:endParaRPr lang="ko-KR" altLang="en-US" sz="12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2D6786-159A-4832-E471-E7323DA50960}"/>
                </a:ext>
              </a:extLst>
            </p:cNvPr>
            <p:cNvSpPr/>
            <p:nvPr/>
          </p:nvSpPr>
          <p:spPr>
            <a:xfrm>
              <a:off x="7441846" y="6243609"/>
              <a:ext cx="1567772" cy="4296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Model.fit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08A3A54-2250-062D-58A4-372928E7D062}"/>
                </a:ext>
              </a:extLst>
            </p:cNvPr>
            <p:cNvCxnSpPr>
              <a:cxnSpLocks/>
              <a:stCxn id="34" idx="3"/>
              <a:endCxn id="40" idx="1"/>
            </p:cNvCxnSpPr>
            <p:nvPr/>
          </p:nvCxnSpPr>
          <p:spPr>
            <a:xfrm>
              <a:off x="7059669" y="6458423"/>
              <a:ext cx="3821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E709B6-049C-E5A3-E11B-CBC2D123A227}"/>
              </a:ext>
            </a:extLst>
          </p:cNvPr>
          <p:cNvSpPr/>
          <p:nvPr/>
        </p:nvSpPr>
        <p:spPr>
          <a:xfrm>
            <a:off x="4108707" y="3621884"/>
            <a:ext cx="4861733" cy="2069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EC5322-462E-4D16-DC85-DF5C4887181E}"/>
              </a:ext>
            </a:extLst>
          </p:cNvPr>
          <p:cNvSpPr/>
          <p:nvPr/>
        </p:nvSpPr>
        <p:spPr>
          <a:xfrm>
            <a:off x="6411746" y="2916808"/>
            <a:ext cx="2651760" cy="5715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*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논문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 모든 불량패턴 샘플링 후 증량</a:t>
            </a:r>
            <a:endParaRPr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E7F591-1762-0177-31A1-FE64E8D2F136}"/>
              </a:ext>
            </a:extLst>
          </p:cNvPr>
          <p:cNvSpPr/>
          <p:nvPr/>
        </p:nvSpPr>
        <p:spPr>
          <a:xfrm>
            <a:off x="7344758" y="2547333"/>
            <a:ext cx="1567772" cy="4296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Unlabel</a:t>
            </a:r>
            <a:r>
              <a:rPr lang="en-US" altLang="ko-KR" sz="1200" dirty="0">
                <a:solidFill>
                  <a:schemeClr val="tx1"/>
                </a:solidFill>
              </a:rPr>
              <a:t> Data </a:t>
            </a:r>
            <a:r>
              <a:rPr lang="ko-KR" altLang="en-US" sz="1200" dirty="0">
                <a:solidFill>
                  <a:schemeClr val="tx1"/>
                </a:solidFill>
              </a:rPr>
              <a:t>삭제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(638,507 78.7%)</a:t>
            </a:r>
          </a:p>
        </p:txBody>
      </p:sp>
      <p:cxnSp>
        <p:nvCxnSpPr>
          <p:cNvPr id="11" name="꺾인 연결선[E] 36">
            <a:extLst>
              <a:ext uri="{FF2B5EF4-FFF2-40B4-BE49-F238E27FC236}">
                <a16:creationId xmlns:a16="http://schemas.microsoft.com/office/drawing/2014/main" id="{F71A969D-7912-14BE-D93E-A65639916A6B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rot="16200000" flipH="1">
            <a:off x="7012480" y="1431168"/>
            <a:ext cx="454777" cy="177755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35AC223-CCEA-EE30-CE2C-12BECE300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06239"/>
              </p:ext>
            </p:extLst>
          </p:nvPr>
        </p:nvGraphicFramePr>
        <p:xfrm>
          <a:off x="440122" y="3020198"/>
          <a:ext cx="3384376" cy="10037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87078">
                  <a:extLst>
                    <a:ext uri="{9D8B030D-6E8A-4147-A177-3AD203B41FA5}">
                      <a16:colId xmlns:a16="http://schemas.microsoft.com/office/drawing/2014/main" val="4065311178"/>
                    </a:ext>
                  </a:extLst>
                </a:gridCol>
                <a:gridCol w="2097298">
                  <a:extLst>
                    <a:ext uri="{9D8B030D-6E8A-4147-A177-3AD203B41FA5}">
                      <a16:colId xmlns:a16="http://schemas.microsoft.com/office/drawing/2014/main" val="3063011995"/>
                    </a:ext>
                  </a:extLst>
                </a:gridCol>
              </a:tblGrid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RAM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64GB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247590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GPU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RTX 3060Ti 8GB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628165"/>
                  </a:ext>
                </a:extLst>
              </a:tr>
              <a:tr h="334582">
                <a:tc>
                  <a:txBody>
                    <a:bodyPr/>
                    <a:lstStyle/>
                    <a:p>
                      <a:r>
                        <a:rPr lang="en-US" altLang="en-US" sz="1200" b="0" dirty="0"/>
                        <a:t>CPU</a:t>
                      </a:r>
                      <a:endParaRPr lang="ko-Kore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/>
                        <a:t>AMD 5800X3D</a:t>
                      </a:r>
                      <a:endParaRPr lang="ko-Kore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13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19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64170" y="955328"/>
            <a:ext cx="780046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데이터 증량 학습결과 </a:t>
            </a:r>
            <a:r>
              <a:rPr lang="en-US" altLang="ko-KR" sz="2000" b="1" dirty="0">
                <a:latin typeface="+mn-ea"/>
              </a:rPr>
              <a:t>(Train / </a:t>
            </a:r>
            <a:r>
              <a:rPr lang="en-US" altLang="ko-KR" sz="2000" b="1" dirty="0" err="1">
                <a:latin typeface="+mn-ea"/>
              </a:rPr>
              <a:t>Vaildation</a:t>
            </a:r>
            <a:r>
              <a:rPr lang="en-US" altLang="ko-KR" sz="2000" b="1" dirty="0">
                <a:latin typeface="+mn-ea"/>
              </a:rPr>
              <a:t> Set)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F8D37-875D-26B8-30B0-A62A05EA87AE}"/>
              </a:ext>
            </a:extLst>
          </p:cNvPr>
          <p:cNvGrpSpPr/>
          <p:nvPr/>
        </p:nvGrpSpPr>
        <p:grpSpPr>
          <a:xfrm>
            <a:off x="1057753" y="1949036"/>
            <a:ext cx="2660225" cy="4434790"/>
            <a:chOff x="2827994" y="-858424"/>
            <a:chExt cx="2897079" cy="4829642"/>
          </a:xfrm>
        </p:grpSpPr>
        <p:pic>
          <p:nvPicPr>
            <p:cNvPr id="8" name="그림 7" descr="차트이(가) 표시된 사진&#10;&#10;자동 생성된 설명">
              <a:extLst>
                <a:ext uri="{FF2B5EF4-FFF2-40B4-BE49-F238E27FC236}">
                  <a16:creationId xmlns:a16="http://schemas.microsoft.com/office/drawing/2014/main" id="{E7C079EA-2AFC-F0F5-40A3-9A66DD56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994" y="-858424"/>
              <a:ext cx="2897079" cy="2278800"/>
            </a:xfrm>
            <a:prstGeom prst="rect">
              <a:avLst/>
            </a:prstGeom>
          </p:spPr>
        </p:pic>
        <p:pic>
          <p:nvPicPr>
            <p:cNvPr id="11" name="그림 10" descr="차트이(가) 표시된 사진&#10;&#10;자동 생성된 설명">
              <a:extLst>
                <a:ext uri="{FF2B5EF4-FFF2-40B4-BE49-F238E27FC236}">
                  <a16:creationId xmlns:a16="http://schemas.microsoft.com/office/drawing/2014/main" id="{F6CA6D46-9C6F-3C93-B884-A54D1C83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859" y="1420375"/>
              <a:ext cx="2805213" cy="255084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602A94-057A-5C03-9950-91E421AFF851}"/>
              </a:ext>
            </a:extLst>
          </p:cNvPr>
          <p:cNvGrpSpPr/>
          <p:nvPr/>
        </p:nvGrpSpPr>
        <p:grpSpPr>
          <a:xfrm>
            <a:off x="5119090" y="1965431"/>
            <a:ext cx="2845544" cy="4418394"/>
            <a:chOff x="5513886" y="765993"/>
            <a:chExt cx="2885358" cy="44802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A0C8D1-E3B7-9D6A-6E7B-AF687888F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323" y="765993"/>
              <a:ext cx="2818921" cy="22265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05719-54CE-478B-73C1-A2781383E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3886" y="2967192"/>
              <a:ext cx="2885358" cy="227901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5EED57-5737-6435-1EB3-728EB4CD62CB}"/>
              </a:ext>
            </a:extLst>
          </p:cNvPr>
          <p:cNvSpPr txBox="1"/>
          <p:nvPr/>
        </p:nvSpPr>
        <p:spPr>
          <a:xfrm>
            <a:off x="323529" y="1302704"/>
            <a:ext cx="4104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증량 전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모델 정확도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0.88,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손실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0.5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177800" indent="-177800"/>
            <a:r>
              <a:rPr lang="en-US" altLang="ko-KR" sz="1200" dirty="0">
                <a:latin typeface="+mn-ea"/>
                <a:sym typeface="Wingdings" pitchFamily="2" charset="2"/>
              </a:rPr>
              <a:t></a:t>
            </a:r>
            <a:r>
              <a:rPr lang="ko-KR" altLang="en-US" sz="120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dirty="0">
                <a:latin typeface="+mn-ea"/>
              </a:rPr>
              <a:t>학습 데이터에 대해서는 좋은 성능을 보이지만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일반화 성능이 떨어지므로 해당 모델은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과적합된 모델</a:t>
            </a:r>
            <a:endParaRPr lang="ko-Kore-KR" altLang="en-US" sz="12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0FA97-0CAA-BBC8-58FF-9CBF7E368FE0}"/>
              </a:ext>
            </a:extLst>
          </p:cNvPr>
          <p:cNvSpPr txBox="1"/>
          <p:nvPr/>
        </p:nvSpPr>
        <p:spPr>
          <a:xfrm>
            <a:off x="4559273" y="1286308"/>
            <a:ext cx="4420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증량 후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모델 정확도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0.97,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손실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0.12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177800" indent="-177800"/>
            <a:r>
              <a:rPr lang="en-US" altLang="ko-KR" sz="1200" dirty="0">
                <a:latin typeface="+mn-ea"/>
                <a:sym typeface="Wingdings" pitchFamily="2" charset="2"/>
              </a:rPr>
              <a:t></a:t>
            </a:r>
            <a:r>
              <a:rPr lang="ko-KR" altLang="en-US" sz="120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dirty="0">
                <a:latin typeface="+mn-ea"/>
              </a:rPr>
              <a:t>학습 데이터에 대해서 좋은 성능을 보이고 일반화 성능이 높으므로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잘 학습된 모델</a:t>
            </a:r>
            <a:endParaRPr lang="ko-Kore-KR" altLang="en-US" sz="1200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58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8A204EB4A48CF4D87BD56C28537748A" ma:contentTypeVersion="0" ma:contentTypeDescription="새 문서를 만듭니다." ma:contentTypeScope="" ma:versionID="ece6b217c271766954d03a571794402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3a5d9ee037353a2fd982d8b78ef506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1F9D5B-EFF9-45A2-8DC5-4353CE9D3C3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20136</TotalTime>
  <Words>1429</Words>
  <Application>Microsoft Office PowerPoint</Application>
  <PresentationFormat>화면 슬라이드 쇼(4:3)</PresentationFormat>
  <Paragraphs>442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HY견고딕</vt:lpstr>
      <vt:lpstr>HY헤드라인M</vt:lpstr>
      <vt:lpstr>맑은 고딕</vt:lpstr>
      <vt:lpstr>바른돋움 3</vt:lpstr>
      <vt:lpstr>-윤고딕330</vt:lpstr>
      <vt:lpstr>-윤고딕340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박영제</cp:lastModifiedBy>
  <cp:revision>373</cp:revision>
  <cp:lastPrinted>2019-09-16T00:28:29Z</cp:lastPrinted>
  <dcterms:created xsi:type="dcterms:W3CDTF">2017-03-29T07:13:25Z</dcterms:created>
  <dcterms:modified xsi:type="dcterms:W3CDTF">2023-04-26T07:27:04Z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0x01010098A204EB4A48CF4D87BD56C28537748A</vt:lpwstr>
  </property>
</Properties>
</file>